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0"/>
  </p:notesMasterIdLst>
  <p:sldIdLst>
    <p:sldId id="311" r:id="rId2"/>
    <p:sldId id="393" r:id="rId3"/>
    <p:sldId id="390" r:id="rId4"/>
    <p:sldId id="394" r:id="rId5"/>
    <p:sldId id="395" r:id="rId6"/>
    <p:sldId id="397" r:id="rId7"/>
    <p:sldId id="398" r:id="rId8"/>
    <p:sldId id="396" r:id="rId9"/>
    <p:sldId id="399" r:id="rId10"/>
    <p:sldId id="401" r:id="rId11"/>
    <p:sldId id="307" r:id="rId12"/>
    <p:sldId id="321" r:id="rId13"/>
    <p:sldId id="400" r:id="rId14"/>
    <p:sldId id="402" r:id="rId15"/>
    <p:sldId id="404" r:id="rId16"/>
    <p:sldId id="405" r:id="rId17"/>
    <p:sldId id="403" r:id="rId18"/>
    <p:sldId id="407" r:id="rId19"/>
    <p:sldId id="408" r:id="rId20"/>
    <p:sldId id="406" r:id="rId21"/>
    <p:sldId id="409" r:id="rId22"/>
    <p:sldId id="326" r:id="rId23"/>
    <p:sldId id="410" r:id="rId24"/>
    <p:sldId id="411" r:id="rId25"/>
    <p:sldId id="412" r:id="rId26"/>
    <p:sldId id="414" r:id="rId27"/>
    <p:sldId id="413" r:id="rId28"/>
    <p:sldId id="416" r:id="rId29"/>
    <p:sldId id="417" r:id="rId30"/>
    <p:sldId id="306" r:id="rId31"/>
    <p:sldId id="419" r:id="rId32"/>
    <p:sldId id="418" r:id="rId33"/>
    <p:sldId id="421" r:id="rId34"/>
    <p:sldId id="420" r:id="rId35"/>
    <p:sldId id="415" r:id="rId36"/>
    <p:sldId id="423" r:id="rId37"/>
    <p:sldId id="424" r:id="rId38"/>
    <p:sldId id="351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FFC000"/>
    <a:srgbClr val="FFFFFF"/>
    <a:srgbClr val="00005C"/>
    <a:srgbClr val="FFF700"/>
    <a:srgbClr val="06D24C"/>
    <a:srgbClr val="035920"/>
    <a:srgbClr val="F6F5F3"/>
    <a:srgbClr val="048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6182" autoAdjust="0"/>
  </p:normalViewPr>
  <p:slideViewPr>
    <p:cSldViewPr snapToGrid="0">
      <p:cViewPr varScale="1">
        <p:scale>
          <a:sx n="84" d="100"/>
          <a:sy n="84" d="100"/>
        </p:scale>
        <p:origin x="132" y="2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77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306656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602927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456729"/>
            <a:ext cx="1085056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028701"/>
            <a:ext cx="10850563" cy="31369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_1"/>
          <p:cNvSpPr>
            <a:spLocks noChangeArrowheads="1"/>
          </p:cNvSpPr>
          <p:nvPr userDrawn="1"/>
        </p:nvSpPr>
        <p:spPr bwMode="auto">
          <a:xfrm>
            <a:off x="190500" y="3192312"/>
            <a:ext cx="12192000" cy="3429000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93255" b="-3145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488168" y="20338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489284" y="29291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6766-F62E-419D-BB7F-91C9CEBCA24E}" type="datetime1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34971" y="2163199"/>
            <a:ext cx="6536871" cy="239042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34971" y="5238353"/>
            <a:ext cx="65368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34973" y="4942082"/>
            <a:ext cx="653687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任意多边形: 形状 10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9525" imgH="9525" progId="TCLayout.ActiveDocument.1">
                  <p:embed/>
                </p:oleObj>
              </mc:Choice>
              <mc:Fallback>
                <p:oleObj name="think-cell Slide" r:id="rId4" imgW="9525" imgH="9525" progId="TCLayout.ActiveDocument.1">
                  <p:embed/>
                  <p:pic>
                    <p:nvPicPr>
                      <p:cNvPr id="0" name="图片 107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存储器管理</a:t>
            </a:r>
            <a:endParaRPr lang="zh-CN" altLang="en-US" sz="2000" b="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43012" y="589418"/>
            <a:ext cx="4698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经典教材《计算机操作系统》</a:t>
            </a:r>
            <a:r>
              <a:rPr lang="zh-CN" altLang="en-US" sz="2200" b="1" dirty="0">
                <a:solidFill>
                  <a:schemeClr val="accent2"/>
                </a:solidFill>
                <a:sym typeface="+mn-ea"/>
              </a:rPr>
              <a:t>最新版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sp>
        <p:nvSpPr>
          <p:cNvPr id="17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主讲教师：李玮玮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5100" y="844791"/>
            <a:ext cx="3007096" cy="42615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具有快表的地址变换机构</a:t>
            </a:r>
          </a:p>
        </p:txBody>
      </p:sp>
      <p:graphicFrame>
        <p:nvGraphicFramePr>
          <p:cNvPr id="87" name="Group 157"/>
          <p:cNvGraphicFramePr>
            <a:graphicFrameLocks noGrp="1"/>
          </p:cNvGraphicFramePr>
          <p:nvPr/>
        </p:nvGraphicFramePr>
        <p:xfrm>
          <a:off x="1017431" y="927278"/>
          <a:ext cx="2991118" cy="1087485"/>
        </p:xfrm>
        <a:graphic>
          <a:graphicData uri="http://schemas.openxmlformats.org/drawingml/2006/table">
            <a:tbl>
              <a:tblPr/>
              <a:tblGrid>
                <a:gridCol w="1578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792">
                <a:tc grid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页表寄存器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(PTR)</a:t>
                      </a:r>
                    </a:p>
                  </a:txBody>
                  <a:tcPr marL="92075" marR="92075" marT="46063" marB="46063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69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页表始址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63" marB="4606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页表长度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63" marB="4606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8" name="Oval 17"/>
          <p:cNvSpPr>
            <a:spLocks noChangeArrowheads="1"/>
          </p:cNvSpPr>
          <p:nvPr/>
        </p:nvSpPr>
        <p:spPr bwMode="auto">
          <a:xfrm>
            <a:off x="1951149" y="2258094"/>
            <a:ext cx="457200" cy="457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b="1">
                <a:latin typeface="+mn-ea"/>
                <a:ea typeface="+mn-ea"/>
              </a:rPr>
              <a:t>+</a:t>
            </a:r>
          </a:p>
        </p:txBody>
      </p:sp>
      <p:sp>
        <p:nvSpPr>
          <p:cNvPr id="89" name="Rectangle 21"/>
          <p:cNvSpPr>
            <a:spLocks noChangeArrowheads="1"/>
          </p:cNvSpPr>
          <p:nvPr/>
        </p:nvSpPr>
        <p:spPr bwMode="auto">
          <a:xfrm>
            <a:off x="4389549" y="5808459"/>
            <a:ext cx="838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kumimoji="1" lang="zh-CN" altLang="zh-CN" sz="2000" b="1">
              <a:latin typeface="+mn-ea"/>
              <a:ea typeface="+mn-ea"/>
            </a:endParaRPr>
          </a:p>
        </p:txBody>
      </p:sp>
      <p:grpSp>
        <p:nvGrpSpPr>
          <p:cNvPr id="90" name="Group 146"/>
          <p:cNvGrpSpPr/>
          <p:nvPr/>
        </p:nvGrpSpPr>
        <p:grpSpPr bwMode="auto">
          <a:xfrm>
            <a:off x="2636949" y="2714219"/>
            <a:ext cx="1905000" cy="3581400"/>
            <a:chOff x="912" y="1584"/>
            <a:chExt cx="1200" cy="2256"/>
          </a:xfrm>
          <a:noFill/>
        </p:grpSpPr>
        <p:sp>
          <p:nvSpPr>
            <p:cNvPr id="91" name="Rectangle 18"/>
            <p:cNvSpPr>
              <a:spLocks noChangeArrowheads="1"/>
            </p:cNvSpPr>
            <p:nvPr/>
          </p:nvSpPr>
          <p:spPr bwMode="auto">
            <a:xfrm>
              <a:off x="1440" y="3166"/>
              <a:ext cx="672" cy="33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endParaRPr lang="zh-CN" altLang="zh-CN" sz="2400">
                <a:latin typeface="+mn-ea"/>
                <a:ea typeface="+mn-ea"/>
              </a:endParaRPr>
            </a:p>
          </p:txBody>
        </p:sp>
        <p:sp>
          <p:nvSpPr>
            <p:cNvPr id="92" name="Rectangle 19"/>
            <p:cNvSpPr>
              <a:spLocks noChangeArrowheads="1"/>
            </p:cNvSpPr>
            <p:nvPr/>
          </p:nvSpPr>
          <p:spPr bwMode="auto">
            <a:xfrm>
              <a:off x="912" y="3166"/>
              <a:ext cx="528" cy="33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endParaRPr lang="zh-CN" altLang="zh-CN" sz="2400">
                <a:latin typeface="+mn-ea"/>
                <a:ea typeface="+mn-ea"/>
              </a:endParaRPr>
            </a:p>
          </p:txBody>
        </p:sp>
        <p:sp>
          <p:nvSpPr>
            <p:cNvPr id="93" name="Rectangle 20"/>
            <p:cNvSpPr>
              <a:spLocks noChangeArrowheads="1"/>
            </p:cNvSpPr>
            <p:nvPr/>
          </p:nvSpPr>
          <p:spPr bwMode="auto">
            <a:xfrm>
              <a:off x="1440" y="3500"/>
              <a:ext cx="672" cy="34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400" dirty="0">
                  <a:latin typeface="+mn-ea"/>
                  <a:ea typeface="+mn-ea"/>
                </a:rPr>
                <a:t>页表</a:t>
              </a:r>
            </a:p>
          </p:txBody>
        </p:sp>
        <p:sp>
          <p:nvSpPr>
            <p:cNvPr id="94" name="Rectangle 22"/>
            <p:cNvSpPr>
              <a:spLocks noChangeArrowheads="1"/>
            </p:cNvSpPr>
            <p:nvPr/>
          </p:nvSpPr>
          <p:spPr bwMode="auto">
            <a:xfrm>
              <a:off x="1440" y="2834"/>
              <a:ext cx="672" cy="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endParaRPr lang="zh-CN" altLang="zh-CN" sz="2400">
                <a:latin typeface="+mn-ea"/>
                <a:ea typeface="+mn-ea"/>
              </a:endParaRPr>
            </a:p>
          </p:txBody>
        </p:sp>
        <p:sp>
          <p:nvSpPr>
            <p:cNvPr id="95" name="Rectangle 24"/>
            <p:cNvSpPr>
              <a:spLocks noChangeArrowheads="1"/>
            </p:cNvSpPr>
            <p:nvPr/>
          </p:nvSpPr>
          <p:spPr bwMode="auto">
            <a:xfrm>
              <a:off x="1440" y="2500"/>
              <a:ext cx="672" cy="33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endParaRPr lang="zh-CN" altLang="zh-CN" sz="2400">
                <a:latin typeface="+mn-ea"/>
                <a:ea typeface="+mn-ea"/>
              </a:endParaRPr>
            </a:p>
          </p:txBody>
        </p:sp>
        <p:sp>
          <p:nvSpPr>
            <p:cNvPr id="96" name="Rectangle 26"/>
            <p:cNvSpPr>
              <a:spLocks noChangeArrowheads="1"/>
            </p:cNvSpPr>
            <p:nvPr/>
          </p:nvSpPr>
          <p:spPr bwMode="auto">
            <a:xfrm>
              <a:off x="1440" y="2166"/>
              <a:ext cx="672" cy="33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r>
                <a:rPr lang="en-US" altLang="zh-CN" sz="2400" dirty="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97" name="Rectangle 28"/>
            <p:cNvSpPr>
              <a:spLocks noChangeArrowheads="1"/>
            </p:cNvSpPr>
            <p:nvPr/>
          </p:nvSpPr>
          <p:spPr bwMode="auto">
            <a:xfrm>
              <a:off x="1440" y="1824"/>
              <a:ext cx="672" cy="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endParaRPr lang="zh-CN" altLang="zh-CN" sz="2400">
                <a:latin typeface="+mn-ea"/>
                <a:ea typeface="+mn-ea"/>
              </a:endParaRPr>
            </a:p>
          </p:txBody>
        </p:sp>
        <p:sp>
          <p:nvSpPr>
            <p:cNvPr id="98" name="Rectangle 30"/>
            <p:cNvSpPr>
              <a:spLocks noChangeArrowheads="1"/>
            </p:cNvSpPr>
            <p:nvPr/>
          </p:nvSpPr>
          <p:spPr bwMode="auto">
            <a:xfrm>
              <a:off x="1440" y="1584"/>
              <a:ext cx="672" cy="25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400" dirty="0">
                  <a:latin typeface="+mn-ea"/>
                  <a:ea typeface="+mn-ea"/>
                </a:rPr>
                <a:t>块号</a:t>
              </a:r>
            </a:p>
          </p:txBody>
        </p:sp>
        <p:sp>
          <p:nvSpPr>
            <p:cNvPr id="99" name="Rectangle 31"/>
            <p:cNvSpPr>
              <a:spLocks noChangeArrowheads="1"/>
            </p:cNvSpPr>
            <p:nvPr/>
          </p:nvSpPr>
          <p:spPr bwMode="auto">
            <a:xfrm>
              <a:off x="912" y="1584"/>
              <a:ext cx="528" cy="25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400" dirty="0">
                  <a:latin typeface="+mn-ea"/>
                  <a:ea typeface="+mn-ea"/>
                </a:rPr>
                <a:t>页号</a:t>
              </a:r>
            </a:p>
          </p:txBody>
        </p:sp>
        <p:sp>
          <p:nvSpPr>
            <p:cNvPr id="100" name="Line 32"/>
            <p:cNvSpPr>
              <a:spLocks noChangeShapeType="1"/>
            </p:cNvSpPr>
            <p:nvPr/>
          </p:nvSpPr>
          <p:spPr bwMode="auto">
            <a:xfrm>
              <a:off x="912" y="1834"/>
              <a:ext cx="528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prstDash val="sysDash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101" name="Line 33"/>
            <p:cNvSpPr>
              <a:spLocks noChangeShapeType="1"/>
            </p:cNvSpPr>
            <p:nvPr/>
          </p:nvSpPr>
          <p:spPr bwMode="auto">
            <a:xfrm flipV="1">
              <a:off x="1440" y="2160"/>
              <a:ext cx="672" cy="6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102" name="Line 34"/>
            <p:cNvSpPr>
              <a:spLocks noChangeShapeType="1"/>
            </p:cNvSpPr>
            <p:nvPr/>
          </p:nvSpPr>
          <p:spPr bwMode="auto">
            <a:xfrm flipV="1">
              <a:off x="1440" y="2496"/>
              <a:ext cx="672" cy="4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103" name="Line 35"/>
            <p:cNvSpPr>
              <a:spLocks noChangeShapeType="1"/>
            </p:cNvSpPr>
            <p:nvPr/>
          </p:nvSpPr>
          <p:spPr bwMode="auto">
            <a:xfrm flipV="1">
              <a:off x="1440" y="2832"/>
              <a:ext cx="672" cy="2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104" name="Line 36"/>
            <p:cNvSpPr>
              <a:spLocks noChangeShapeType="1"/>
            </p:cNvSpPr>
            <p:nvPr/>
          </p:nvSpPr>
          <p:spPr bwMode="auto">
            <a:xfrm>
              <a:off x="1440" y="3166"/>
              <a:ext cx="672" cy="2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105" name="Line 37"/>
            <p:cNvSpPr>
              <a:spLocks noChangeShapeType="1"/>
            </p:cNvSpPr>
            <p:nvPr/>
          </p:nvSpPr>
          <p:spPr bwMode="auto">
            <a:xfrm>
              <a:off x="1440" y="1584"/>
              <a:ext cx="0" cy="25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106" name="Line 38"/>
            <p:cNvSpPr>
              <a:spLocks noChangeShapeType="1"/>
            </p:cNvSpPr>
            <p:nvPr/>
          </p:nvSpPr>
          <p:spPr bwMode="auto">
            <a:xfrm flipV="1">
              <a:off x="1440" y="1824"/>
              <a:ext cx="672" cy="10"/>
            </a:xfrm>
            <a:prstGeom prst="line">
              <a:avLst/>
            </a:prstGeom>
            <a:grpFill/>
            <a:ln w="25400" cap="sq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107" name="Line 39"/>
            <p:cNvSpPr>
              <a:spLocks noChangeShapeType="1"/>
            </p:cNvSpPr>
            <p:nvPr/>
          </p:nvSpPr>
          <p:spPr bwMode="auto">
            <a:xfrm>
              <a:off x="1440" y="1834"/>
              <a:ext cx="0" cy="1666"/>
            </a:xfrm>
            <a:prstGeom prst="line">
              <a:avLst/>
            </a:prstGeom>
            <a:grpFill/>
            <a:ln w="25400" cap="sq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108" name="Line 40"/>
            <p:cNvSpPr>
              <a:spLocks noChangeShapeType="1"/>
            </p:cNvSpPr>
            <p:nvPr/>
          </p:nvSpPr>
          <p:spPr bwMode="auto">
            <a:xfrm>
              <a:off x="2112" y="1824"/>
              <a:ext cx="0" cy="1666"/>
            </a:xfrm>
            <a:prstGeom prst="line">
              <a:avLst/>
            </a:prstGeom>
            <a:grpFill/>
            <a:ln w="25400" cap="sq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  <p:sp>
          <p:nvSpPr>
            <p:cNvPr id="109" name="Line 41"/>
            <p:cNvSpPr>
              <a:spLocks noChangeShapeType="1"/>
            </p:cNvSpPr>
            <p:nvPr/>
          </p:nvSpPr>
          <p:spPr bwMode="auto">
            <a:xfrm>
              <a:off x="1440" y="3500"/>
              <a:ext cx="672" cy="4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>
                <a:defRPr/>
              </a:pPr>
              <a:endParaRPr lang="zh-CN" altLang="en-US" sz="2400">
                <a:latin typeface="+mn-ea"/>
              </a:endParaRPr>
            </a:p>
          </p:txBody>
        </p:sp>
      </p:grpSp>
      <p:sp>
        <p:nvSpPr>
          <p:cNvPr id="110" name="Line 42"/>
          <p:cNvSpPr>
            <a:spLocks noChangeShapeType="1"/>
          </p:cNvSpPr>
          <p:nvPr/>
        </p:nvSpPr>
        <p:spPr bwMode="auto">
          <a:xfrm>
            <a:off x="2179749" y="3857219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graphicFrame>
        <p:nvGraphicFramePr>
          <p:cNvPr id="111" name="Group 145"/>
          <p:cNvGraphicFramePr>
            <a:graphicFrameLocks noGrp="1"/>
          </p:cNvGraphicFramePr>
          <p:nvPr/>
        </p:nvGraphicFramePr>
        <p:xfrm>
          <a:off x="7818549" y="6069866"/>
          <a:ext cx="2209800" cy="91567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 grid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物理地址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" name="Group 159"/>
          <p:cNvGraphicFramePr>
            <a:graphicFrameLocks noGrp="1"/>
          </p:cNvGraphicFramePr>
          <p:nvPr/>
        </p:nvGraphicFramePr>
        <p:xfrm>
          <a:off x="7208949" y="1003478"/>
          <a:ext cx="3145665" cy="1066800"/>
        </p:xfrm>
        <a:graphic>
          <a:graphicData uri="http://schemas.openxmlformats.org/drawingml/2006/table">
            <a:tbl>
              <a:tblPr/>
              <a:tblGrid>
                <a:gridCol w="1384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1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 grid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逻辑地址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页号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页内地址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3" name="Oval 68"/>
          <p:cNvSpPr>
            <a:spLocks noChangeArrowheads="1"/>
          </p:cNvSpPr>
          <p:nvPr/>
        </p:nvSpPr>
        <p:spPr bwMode="auto">
          <a:xfrm>
            <a:off x="4694349" y="1536878"/>
            <a:ext cx="457200" cy="457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b="1">
                <a:latin typeface="+mn-ea"/>
                <a:ea typeface="+mn-ea"/>
              </a:rPr>
              <a:t>&gt;</a:t>
            </a:r>
          </a:p>
        </p:txBody>
      </p:sp>
      <p:sp>
        <p:nvSpPr>
          <p:cNvPr id="114" name="Text Box 69"/>
          <p:cNvSpPr txBox="1">
            <a:spLocks noChangeArrowheads="1"/>
          </p:cNvSpPr>
          <p:nvPr/>
        </p:nvSpPr>
        <p:spPr bwMode="auto">
          <a:xfrm>
            <a:off x="5608749" y="1536878"/>
            <a:ext cx="14478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400" dirty="0">
                <a:latin typeface="+mn-ea"/>
                <a:ea typeface="+mn-ea"/>
              </a:rPr>
              <a:t>越界中断</a:t>
            </a:r>
          </a:p>
        </p:txBody>
      </p:sp>
      <p:sp>
        <p:nvSpPr>
          <p:cNvPr id="115" name="Line 70"/>
          <p:cNvSpPr>
            <a:spLocks noChangeShapeType="1"/>
          </p:cNvSpPr>
          <p:nvPr/>
        </p:nvSpPr>
        <p:spPr bwMode="auto">
          <a:xfrm flipV="1">
            <a:off x="5151549" y="176547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16" name="Oval 71"/>
          <p:cNvSpPr>
            <a:spLocks noChangeArrowheads="1"/>
          </p:cNvSpPr>
          <p:nvPr/>
        </p:nvSpPr>
        <p:spPr bwMode="auto">
          <a:xfrm>
            <a:off x="4846749" y="2603678"/>
            <a:ext cx="152400" cy="15240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17" name="Line 72"/>
          <p:cNvSpPr>
            <a:spLocks noChangeShapeType="1"/>
          </p:cNvSpPr>
          <p:nvPr/>
        </p:nvSpPr>
        <p:spPr bwMode="auto">
          <a:xfrm flipV="1">
            <a:off x="4008549" y="176547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18" name="Line 73"/>
          <p:cNvSpPr>
            <a:spLocks noChangeShapeType="1"/>
          </p:cNvSpPr>
          <p:nvPr/>
        </p:nvSpPr>
        <p:spPr bwMode="auto">
          <a:xfrm>
            <a:off x="9113949" y="1941488"/>
            <a:ext cx="0" cy="411549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19" name="Line 75"/>
          <p:cNvSpPr>
            <a:spLocks noChangeShapeType="1"/>
          </p:cNvSpPr>
          <p:nvPr/>
        </p:nvSpPr>
        <p:spPr bwMode="auto">
          <a:xfrm>
            <a:off x="7818549" y="2070278"/>
            <a:ext cx="0" cy="3648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20" name="Line 76"/>
          <p:cNvSpPr>
            <a:spLocks noChangeShapeType="1"/>
          </p:cNvSpPr>
          <p:nvPr/>
        </p:nvSpPr>
        <p:spPr bwMode="auto">
          <a:xfrm flipH="1">
            <a:off x="2408349" y="2435177"/>
            <a:ext cx="541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21" name="Line 77"/>
          <p:cNvSpPr>
            <a:spLocks noChangeShapeType="1"/>
          </p:cNvSpPr>
          <p:nvPr/>
        </p:nvSpPr>
        <p:spPr bwMode="auto">
          <a:xfrm>
            <a:off x="2179749" y="1994078"/>
            <a:ext cx="0" cy="3112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22" name="Line 78"/>
          <p:cNvSpPr>
            <a:spLocks noChangeShapeType="1"/>
          </p:cNvSpPr>
          <p:nvPr/>
        </p:nvSpPr>
        <p:spPr bwMode="auto">
          <a:xfrm>
            <a:off x="2179749" y="2756077"/>
            <a:ext cx="0" cy="110114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graphicFrame>
        <p:nvGraphicFramePr>
          <p:cNvPr id="123" name="Group 138"/>
          <p:cNvGraphicFramePr>
            <a:graphicFrameLocks noGrp="1"/>
          </p:cNvGraphicFramePr>
          <p:nvPr/>
        </p:nvGraphicFramePr>
        <p:xfrm>
          <a:off x="6218349" y="2714219"/>
          <a:ext cx="1654936" cy="3204852"/>
        </p:xfrm>
        <a:graphic>
          <a:graphicData uri="http://schemas.openxmlformats.org/drawingml/2006/table">
            <a:tbl>
              <a:tblPr/>
              <a:tblGrid>
                <a:gridCol w="827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57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页号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块号</a:t>
                      </a:r>
                    </a:p>
                  </a:txBody>
                  <a:tcPr marL="92075" marR="92075" marT="46038" marB="46038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2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7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p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57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57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57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571">
                <a:tc grid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快表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4" name="Rectangle 117"/>
          <p:cNvSpPr>
            <a:spLocks noChangeArrowheads="1"/>
          </p:cNvSpPr>
          <p:nvPr/>
        </p:nvSpPr>
        <p:spPr bwMode="auto">
          <a:xfrm>
            <a:off x="5020613" y="2942819"/>
            <a:ext cx="511936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输</a:t>
            </a:r>
          </a:p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入</a:t>
            </a:r>
          </a:p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寄</a:t>
            </a:r>
          </a:p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存</a:t>
            </a:r>
          </a:p>
          <a:p>
            <a:pPr algn="ctr">
              <a:buFont typeface="Monotype Sort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器</a:t>
            </a:r>
          </a:p>
        </p:txBody>
      </p:sp>
      <p:sp>
        <p:nvSpPr>
          <p:cNvPr id="125" name="Line 118"/>
          <p:cNvSpPr>
            <a:spLocks noChangeShapeType="1"/>
          </p:cNvSpPr>
          <p:nvPr/>
        </p:nvSpPr>
        <p:spPr bwMode="auto">
          <a:xfrm flipV="1">
            <a:off x="5532549" y="3224009"/>
            <a:ext cx="6858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26" name="Line 119"/>
          <p:cNvSpPr>
            <a:spLocks noChangeShapeType="1"/>
          </p:cNvSpPr>
          <p:nvPr/>
        </p:nvSpPr>
        <p:spPr bwMode="auto">
          <a:xfrm flipV="1">
            <a:off x="5532549" y="3681209"/>
            <a:ext cx="6858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27" name="Line 120"/>
          <p:cNvSpPr>
            <a:spLocks noChangeShapeType="1"/>
          </p:cNvSpPr>
          <p:nvPr/>
        </p:nvSpPr>
        <p:spPr bwMode="auto">
          <a:xfrm flipV="1">
            <a:off x="5532549" y="4062209"/>
            <a:ext cx="6858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28" name="Line 121"/>
          <p:cNvSpPr>
            <a:spLocks noChangeShapeType="1"/>
          </p:cNvSpPr>
          <p:nvPr/>
        </p:nvSpPr>
        <p:spPr bwMode="auto">
          <a:xfrm flipV="1">
            <a:off x="5532549" y="4443209"/>
            <a:ext cx="6858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29" name="Line 122"/>
          <p:cNvSpPr>
            <a:spLocks noChangeShapeType="1"/>
          </p:cNvSpPr>
          <p:nvPr/>
        </p:nvSpPr>
        <p:spPr bwMode="auto">
          <a:xfrm>
            <a:off x="5532549" y="4824209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30" name="Line 139"/>
          <p:cNvSpPr>
            <a:spLocks noChangeShapeType="1"/>
          </p:cNvSpPr>
          <p:nvPr/>
        </p:nvSpPr>
        <p:spPr bwMode="auto">
          <a:xfrm>
            <a:off x="4541949" y="3933419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31" name="Line 140"/>
          <p:cNvSpPr>
            <a:spLocks noChangeShapeType="1"/>
          </p:cNvSpPr>
          <p:nvPr/>
        </p:nvSpPr>
        <p:spPr bwMode="auto">
          <a:xfrm>
            <a:off x="4846749" y="3933419"/>
            <a:ext cx="0" cy="198565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32" name="Line 141"/>
          <p:cNvSpPr>
            <a:spLocks noChangeShapeType="1"/>
          </p:cNvSpPr>
          <p:nvPr/>
        </p:nvSpPr>
        <p:spPr bwMode="auto">
          <a:xfrm>
            <a:off x="7666149" y="3704819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33" name="Line 143"/>
          <p:cNvSpPr>
            <a:spLocks noChangeShapeType="1"/>
          </p:cNvSpPr>
          <p:nvPr/>
        </p:nvSpPr>
        <p:spPr bwMode="auto">
          <a:xfrm>
            <a:off x="8351949" y="3704819"/>
            <a:ext cx="0" cy="23521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34" name="Line 144"/>
          <p:cNvSpPr>
            <a:spLocks noChangeShapeType="1"/>
          </p:cNvSpPr>
          <p:nvPr/>
        </p:nvSpPr>
        <p:spPr bwMode="auto">
          <a:xfrm flipV="1">
            <a:off x="4846749" y="5893313"/>
            <a:ext cx="3505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35" name="Oval 147"/>
          <p:cNvSpPr>
            <a:spLocks noChangeArrowheads="1"/>
          </p:cNvSpPr>
          <p:nvPr/>
        </p:nvSpPr>
        <p:spPr bwMode="auto">
          <a:xfrm>
            <a:off x="5227749" y="2603678"/>
            <a:ext cx="152400" cy="15240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36" name="Line 148"/>
          <p:cNvSpPr>
            <a:spLocks noChangeShapeType="1"/>
          </p:cNvSpPr>
          <p:nvPr/>
        </p:nvSpPr>
        <p:spPr bwMode="auto">
          <a:xfrm>
            <a:off x="5303949" y="2485619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37" name="Line 151"/>
          <p:cNvSpPr>
            <a:spLocks noChangeShapeType="1"/>
          </p:cNvSpPr>
          <p:nvPr/>
        </p:nvSpPr>
        <p:spPr bwMode="auto">
          <a:xfrm flipH="1" flipV="1">
            <a:off x="4922949" y="1994077"/>
            <a:ext cx="0" cy="44109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引入快表后的有效访问时间</a:t>
            </a:r>
            <a:r>
              <a:rPr lang="en-US" altLang="zh-CN" sz="2800" b="1" dirty="0">
                <a:solidFill>
                  <a:schemeClr val="bg1"/>
                </a:solidFill>
              </a:rPr>
              <a:t>EAT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58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05135"/>
            <a:ext cx="11114244" cy="4330179"/>
            <a:chOff x="673099" y="1929384"/>
            <a:chExt cx="11114244" cy="4330179"/>
          </a:xfrm>
        </p:grpSpPr>
        <p:sp>
          <p:nvSpPr>
            <p:cNvPr id="59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1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3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5" name="isľîdê"/>
            <p:cNvSpPr txBox="1"/>
            <p:nvPr/>
          </p:nvSpPr>
          <p:spPr>
            <a:xfrm>
              <a:off x="673099" y="3982299"/>
              <a:ext cx="2598408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C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查找快表需要的时间为 </a:t>
              </a:r>
              <a:r>
                <a:rPr lang="en-US" altLang="zh-CN" sz="2400" dirty="0"/>
                <a:t>λ</a:t>
              </a:r>
            </a:p>
          </p:txBody>
        </p:sp>
        <p:sp>
          <p:nvSpPr>
            <p:cNvPr id="69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7" name="isľîdê"/>
            <p:cNvSpPr txBox="1"/>
            <p:nvPr/>
          </p:nvSpPr>
          <p:spPr>
            <a:xfrm>
              <a:off x="3123499" y="3989020"/>
              <a:ext cx="2788393" cy="22705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lvl="1" indent="-342900">
                <a:lnSpc>
                  <a:spcPct val="120000"/>
                </a:lnSpc>
                <a:buClr>
                  <a:srgbClr val="FFC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假设访问内存一次需要的时间为</a:t>
              </a:r>
              <a:r>
                <a:rPr lang="en-US" altLang="zh-CN" sz="2400" dirty="0"/>
                <a:t>t</a:t>
              </a:r>
            </a:p>
            <a:p>
              <a:pPr marL="0" lvl="1">
                <a:lnSpc>
                  <a:spcPct val="120000"/>
                </a:lnSpc>
              </a:pPr>
              <a:r>
                <a:rPr lang="en-US" altLang="zh-CN" sz="2400" dirty="0">
                  <a:sym typeface="Symbol" panose="05050102010706020507" pitchFamily="18" charset="2"/>
                </a:rPr>
                <a:t>EAT = t + t = 2t (</a:t>
              </a:r>
              <a:r>
                <a:rPr lang="zh-CN" altLang="en-US" sz="2400" dirty="0">
                  <a:sym typeface="Symbol" panose="05050102010706020507" pitchFamily="18" charset="2"/>
                </a:rPr>
                <a:t>基本分页存储系统中</a:t>
              </a:r>
              <a:r>
                <a:rPr lang="en-US" altLang="zh-CN" sz="2400" dirty="0">
                  <a:sym typeface="Symbol" panose="05050102010706020507" pitchFamily="18" charset="2"/>
                </a:rPr>
                <a:t>)</a:t>
              </a:r>
            </a:p>
            <a:p>
              <a:pPr marL="0" lvl="1">
                <a:lnSpc>
                  <a:spcPct val="120000"/>
                </a:lnSpc>
              </a:pPr>
              <a:endParaRPr lang="en-US" altLang="zh-CN" sz="2400" dirty="0"/>
            </a:p>
          </p:txBody>
        </p:sp>
        <p:sp>
          <p:nvSpPr>
            <p:cNvPr id="78" name="isľîdê"/>
            <p:cNvSpPr txBox="1"/>
            <p:nvPr/>
          </p:nvSpPr>
          <p:spPr>
            <a:xfrm>
              <a:off x="5985896" y="4058259"/>
              <a:ext cx="3045753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C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命中率</a:t>
              </a:r>
              <a:r>
                <a:rPr lang="en-US" altLang="zh-CN" sz="2400" dirty="0"/>
                <a:t>—</a:t>
              </a:r>
              <a:r>
                <a:rPr lang="zh-CN" altLang="en-US" sz="2400" dirty="0"/>
                <a:t>在联想寄存器中找到页号的百分比，比率与联想寄存器的大小有关，假设为</a:t>
              </a:r>
              <a:r>
                <a:rPr lang="en-US" altLang="zh-CN" sz="2400" dirty="0"/>
                <a:t>a</a:t>
              </a:r>
            </a:p>
          </p:txBody>
        </p:sp>
        <p:sp>
          <p:nvSpPr>
            <p:cNvPr id="79" name="isľîdê"/>
            <p:cNvSpPr txBox="1"/>
            <p:nvPr/>
          </p:nvSpPr>
          <p:spPr>
            <a:xfrm>
              <a:off x="9105653" y="4058259"/>
              <a:ext cx="2681690" cy="1901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C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引入快表的</a:t>
              </a:r>
              <a:r>
                <a:rPr lang="zh-CN" altLang="en-US" sz="2400" dirty="0">
                  <a:solidFill>
                    <a:srgbClr val="FF0000"/>
                  </a:solidFill>
                </a:rPr>
                <a:t>有效访问时间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(EAT)</a:t>
              </a:r>
            </a:p>
            <a:p>
              <a:pPr>
                <a:lnSpc>
                  <a:spcPct val="120000"/>
                </a:lnSpc>
                <a:buClr>
                  <a:srgbClr val="0000FF"/>
                </a:buClr>
              </a:pPr>
              <a:r>
                <a:rPr lang="en-US" altLang="zh-CN" sz="2400" dirty="0"/>
                <a:t>EAT = </a:t>
              </a:r>
              <a:r>
                <a:rPr lang="el-GR" altLang="zh-CN" sz="2400" dirty="0">
                  <a:sym typeface="Symbol" panose="05050102010706020507" pitchFamily="18" charset="2"/>
                </a:rPr>
                <a:t>λ</a:t>
              </a:r>
              <a:r>
                <a:rPr lang="en-US" altLang="zh-CN" sz="2400" dirty="0">
                  <a:sym typeface="Symbol" panose="05050102010706020507" pitchFamily="18" charset="2"/>
                </a:rPr>
                <a:t> </a:t>
              </a:r>
              <a:r>
                <a:rPr lang="zh-CN" altLang="en-US" sz="2400" dirty="0">
                  <a:sym typeface="Symbol" panose="05050102010706020507" pitchFamily="18" charset="2"/>
                </a:rPr>
                <a:t>* </a:t>
              </a:r>
              <a:r>
                <a:rPr lang="en-US" altLang="zh-CN" sz="2400" dirty="0">
                  <a:sym typeface="Symbol" panose="05050102010706020507" pitchFamily="18" charset="2"/>
                </a:rPr>
                <a:t>a + (t + </a:t>
              </a:r>
              <a:r>
                <a:rPr lang="el-GR" altLang="zh-CN" sz="2400" dirty="0">
                  <a:sym typeface="Symbol" panose="05050102010706020507" pitchFamily="18" charset="2"/>
                </a:rPr>
                <a:t>λ</a:t>
              </a:r>
              <a:r>
                <a:rPr lang="en-US" altLang="zh-CN" sz="2400" dirty="0">
                  <a:sym typeface="Symbol" panose="05050102010706020507" pitchFamily="18" charset="2"/>
                </a:rPr>
                <a:t>)(1 – a)</a:t>
              </a:r>
              <a:r>
                <a:rPr lang="en-US" altLang="zh-CN" sz="2400" dirty="0"/>
                <a:t> +  t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69925" y="5687441"/>
            <a:ext cx="11024092" cy="586042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no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快表大小：</a:t>
            </a:r>
            <a:r>
              <a:rPr lang="en-US" altLang="zh-CN" sz="2400" dirty="0">
                <a:solidFill>
                  <a:srgbClr val="C00000"/>
                </a:solidFill>
              </a:rPr>
              <a:t>16-512</a:t>
            </a:r>
            <a:r>
              <a:rPr lang="zh-CN" altLang="en-US" sz="2400" dirty="0">
                <a:solidFill>
                  <a:srgbClr val="C00000"/>
                </a:solidFill>
              </a:rPr>
              <a:t>个页表项，局部性：</a:t>
            </a:r>
            <a:r>
              <a:rPr lang="en-US" altLang="zh-CN" sz="2400" dirty="0">
                <a:solidFill>
                  <a:srgbClr val="C00000"/>
                </a:solidFill>
              </a:rPr>
              <a:t>90%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页表结构</a:t>
            </a:r>
          </a:p>
        </p:txBody>
      </p:sp>
      <p:sp>
        <p:nvSpPr>
          <p:cNvPr id="220" name="íšḻîḋè"/>
          <p:cNvSpPr/>
          <p:nvPr/>
        </p:nvSpPr>
        <p:spPr>
          <a:xfrm>
            <a:off x="1746844" y="3158391"/>
            <a:ext cx="8388829" cy="93313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对页表所需要的内存空间，采用</a:t>
            </a:r>
            <a:r>
              <a:rPr lang="zh-CN" altLang="en-US" sz="2200" dirty="0">
                <a:solidFill>
                  <a:srgbClr val="FF0000"/>
                </a:solidFill>
              </a:rPr>
              <a:t>离散分配</a:t>
            </a:r>
            <a:r>
              <a:rPr lang="zh-CN" altLang="en-US" sz="2200" dirty="0"/>
              <a:t>方式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部分页表调入内存</a:t>
            </a:r>
          </a:p>
        </p:txBody>
      </p:sp>
      <p:sp>
        <p:nvSpPr>
          <p:cNvPr id="221" name="i$lîďê"/>
          <p:cNvSpPr/>
          <p:nvPr/>
        </p:nvSpPr>
        <p:spPr>
          <a:xfrm>
            <a:off x="1802479" y="2707265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解决办法：</a:t>
            </a:r>
          </a:p>
        </p:txBody>
      </p:sp>
      <p:sp>
        <p:nvSpPr>
          <p:cNvPr id="222" name="î$ļíḋè"/>
          <p:cNvSpPr/>
          <p:nvPr/>
        </p:nvSpPr>
        <p:spPr>
          <a:xfrm>
            <a:off x="1802479" y="4923824"/>
            <a:ext cx="1934634" cy="14054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</a:rPr>
              <a:t>两级页表</a:t>
            </a:r>
          </a:p>
        </p:txBody>
      </p:sp>
      <p:sp>
        <p:nvSpPr>
          <p:cNvPr id="223" name="ïṧḷïḋè"/>
          <p:cNvSpPr/>
          <p:nvPr/>
        </p:nvSpPr>
        <p:spPr>
          <a:xfrm>
            <a:off x="1802481" y="4422474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页表结构</a:t>
            </a:r>
            <a:endParaRPr lang="en-US" altLang="zh-CN" sz="2400" dirty="0"/>
          </a:p>
        </p:txBody>
      </p:sp>
      <p:sp>
        <p:nvSpPr>
          <p:cNvPr id="225" name="íšḻíḑê"/>
          <p:cNvSpPr/>
          <p:nvPr/>
        </p:nvSpPr>
        <p:spPr>
          <a:xfrm>
            <a:off x="1802480" y="1413072"/>
            <a:ext cx="9730289" cy="939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现代的大多数计算机系统，都支持非常大的逻辑地址空间。在这样的环境下，页表就变得非常大，要占用相当大的内存空间。</a:t>
            </a:r>
          </a:p>
        </p:txBody>
      </p:sp>
      <p:sp>
        <p:nvSpPr>
          <p:cNvPr id="226" name="îSļiḓè"/>
          <p:cNvSpPr/>
          <p:nvPr/>
        </p:nvSpPr>
        <p:spPr>
          <a:xfrm>
            <a:off x="1118977" y="139951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7" name="íṥḻîḓe"/>
          <p:cNvSpPr/>
          <p:nvPr/>
        </p:nvSpPr>
        <p:spPr>
          <a:xfrm>
            <a:off x="1118977" y="437850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8" name="îşļiḓè"/>
          <p:cNvSpPr/>
          <p:nvPr/>
        </p:nvSpPr>
        <p:spPr>
          <a:xfrm>
            <a:off x="1118977" y="2658255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9" name="îṡḷíďe"/>
          <p:cNvSpPr/>
          <p:nvPr/>
        </p:nvSpPr>
        <p:spPr>
          <a:xfrm>
            <a:off x="1309232" y="1595648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0" name="íSlíḋe"/>
          <p:cNvSpPr/>
          <p:nvPr/>
        </p:nvSpPr>
        <p:spPr>
          <a:xfrm>
            <a:off x="1309231" y="2880272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1" name="ïśḷïḓe"/>
          <p:cNvSpPr/>
          <p:nvPr/>
        </p:nvSpPr>
        <p:spPr>
          <a:xfrm>
            <a:off x="1338170" y="4567969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î$ļíḋè"/>
          <p:cNvSpPr/>
          <p:nvPr/>
        </p:nvSpPr>
        <p:spPr>
          <a:xfrm>
            <a:off x="3914614" y="4923823"/>
            <a:ext cx="2366916" cy="14054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</a:rPr>
              <a:t>多级页表</a:t>
            </a:r>
          </a:p>
        </p:txBody>
      </p:sp>
      <p:sp>
        <p:nvSpPr>
          <p:cNvPr id="16" name="î$ļíḋè"/>
          <p:cNvSpPr/>
          <p:nvPr/>
        </p:nvSpPr>
        <p:spPr>
          <a:xfrm>
            <a:off x="6082384" y="4923823"/>
            <a:ext cx="2366916" cy="14054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</a:rPr>
              <a:t>反置页表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两级页表</a:t>
            </a:r>
          </a:p>
        </p:txBody>
      </p:sp>
      <p:sp>
        <p:nvSpPr>
          <p:cNvPr id="29" name="矩形 28"/>
          <p:cNvSpPr/>
          <p:nvPr/>
        </p:nvSpPr>
        <p:spPr>
          <a:xfrm>
            <a:off x="669924" y="1128133"/>
            <a:ext cx="10277467" cy="586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例子（</a:t>
            </a:r>
            <a:r>
              <a:rPr lang="en-US" altLang="zh-CN" sz="2400" b="1" dirty="0">
                <a:solidFill>
                  <a:srgbClr val="C00000"/>
                </a:solidFill>
              </a:rPr>
              <a:t>32</a:t>
            </a:r>
            <a:r>
              <a:rPr lang="zh-CN" altLang="en-US" sz="2400" b="1" dirty="0">
                <a:solidFill>
                  <a:srgbClr val="C00000"/>
                </a:solidFill>
              </a:rPr>
              <a:t>位逻辑地址空间）</a:t>
            </a:r>
          </a:p>
        </p:txBody>
      </p:sp>
      <p:sp>
        <p:nvSpPr>
          <p:cNvPr id="31" name="îśḻiďé"/>
          <p:cNvSpPr/>
          <p:nvPr/>
        </p:nvSpPr>
        <p:spPr bwMode="auto">
          <a:xfrm>
            <a:off x="1022217" y="1840349"/>
            <a:ext cx="846430" cy="846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32" name="išľiďe"/>
          <p:cNvSpPr/>
          <p:nvPr/>
        </p:nvSpPr>
        <p:spPr bwMode="auto">
          <a:xfrm>
            <a:off x="1022217" y="3037435"/>
            <a:ext cx="847397" cy="8464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34" name="íśľîḋé"/>
          <p:cNvSpPr/>
          <p:nvPr/>
        </p:nvSpPr>
        <p:spPr bwMode="auto">
          <a:xfrm>
            <a:off x="1022217" y="4404525"/>
            <a:ext cx="846430" cy="847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36" name="ïṡḷidè"/>
          <p:cNvSpPr/>
          <p:nvPr/>
        </p:nvSpPr>
        <p:spPr bwMode="auto">
          <a:xfrm>
            <a:off x="1279797" y="3288555"/>
            <a:ext cx="344710" cy="344189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8" name="iṡļîḍé"/>
          <p:cNvSpPr/>
          <p:nvPr/>
        </p:nvSpPr>
        <p:spPr bwMode="auto">
          <a:xfrm>
            <a:off x="1279797" y="4656129"/>
            <a:ext cx="344710" cy="344189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9" name="ïslíḓé"/>
          <p:cNvSpPr/>
          <p:nvPr/>
        </p:nvSpPr>
        <p:spPr bwMode="auto">
          <a:xfrm>
            <a:off x="1279797" y="2093733"/>
            <a:ext cx="343455" cy="339662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0" name="ïṣľîḋê"/>
          <p:cNvSpPr/>
          <p:nvPr/>
        </p:nvSpPr>
        <p:spPr>
          <a:xfrm>
            <a:off x="1647358" y="1688604"/>
            <a:ext cx="9726203" cy="1271414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lvl="1">
              <a:lnSpc>
                <a:spcPct val="123000"/>
              </a:lnSpc>
            </a:pPr>
            <a:r>
              <a:rPr lang="zh-CN" altLang="en-US" sz="2600" dirty="0">
                <a:sym typeface="Wingdings" panose="05000000000000000000" pitchFamily="2" charset="2"/>
              </a:rPr>
              <a:t>页面大小为</a:t>
            </a:r>
            <a:r>
              <a:rPr lang="en-US" altLang="zh-CN" sz="2600" dirty="0">
                <a:sym typeface="Wingdings" panose="05000000000000000000" pitchFamily="2" charset="2"/>
              </a:rPr>
              <a:t>4KB</a:t>
            </a:r>
            <a:r>
              <a:rPr lang="zh-CN" altLang="en-US" sz="2600" dirty="0">
                <a:sym typeface="Wingdings" panose="05000000000000000000" pitchFamily="2" charset="2"/>
              </a:rPr>
              <a:t>时（</a:t>
            </a:r>
            <a:r>
              <a:rPr lang="en-US" altLang="zh-CN" sz="2600" dirty="0">
                <a:sym typeface="Wingdings" panose="05000000000000000000" pitchFamily="2" charset="2"/>
              </a:rPr>
              <a:t>12</a:t>
            </a:r>
            <a:r>
              <a:rPr lang="zh-CN" altLang="en-US" sz="2600" dirty="0">
                <a:sym typeface="Wingdings" panose="05000000000000000000" pitchFamily="2" charset="2"/>
              </a:rPr>
              <a:t>位），若采用一级页表结构，应具有</a:t>
            </a:r>
            <a:r>
              <a:rPr lang="en-US" altLang="zh-CN" sz="2600" dirty="0">
                <a:sym typeface="Wingdings" panose="05000000000000000000" pitchFamily="2" charset="2"/>
              </a:rPr>
              <a:t>20</a:t>
            </a:r>
            <a:r>
              <a:rPr lang="zh-CN" altLang="en-US" sz="2600" dirty="0">
                <a:sym typeface="Wingdings" panose="05000000000000000000" pitchFamily="2" charset="2"/>
              </a:rPr>
              <a:t>位的页号，即页表项应有</a:t>
            </a:r>
            <a:r>
              <a:rPr lang="en-US" altLang="zh-CN" sz="2600" dirty="0">
                <a:sym typeface="Wingdings" panose="05000000000000000000" pitchFamily="2" charset="2"/>
              </a:rPr>
              <a:t>1M</a:t>
            </a:r>
            <a:r>
              <a:rPr lang="zh-CN" altLang="en-US" sz="2600" dirty="0">
                <a:sym typeface="Wingdings" panose="05000000000000000000" pitchFamily="2" charset="2"/>
              </a:rPr>
              <a:t>个；</a:t>
            </a:r>
          </a:p>
        </p:txBody>
      </p:sp>
      <p:sp>
        <p:nvSpPr>
          <p:cNvPr id="42" name="îṧľïdè"/>
          <p:cNvSpPr/>
          <p:nvPr/>
        </p:nvSpPr>
        <p:spPr>
          <a:xfrm>
            <a:off x="2054747" y="2947340"/>
            <a:ext cx="9152408" cy="106623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marL="0" lvl="1">
              <a:lnSpc>
                <a:spcPct val="123000"/>
              </a:lnSpc>
            </a:pPr>
            <a:r>
              <a:rPr lang="zh-CN" altLang="en-US" sz="2600" dirty="0">
                <a:solidFill>
                  <a:srgbClr val="FF0000"/>
                </a:solidFill>
                <a:sym typeface="Wingdings" panose="05000000000000000000" pitchFamily="2" charset="2"/>
              </a:rPr>
              <a:t>在采用两级页表结构时，再对页表进行分页</a:t>
            </a:r>
            <a:r>
              <a:rPr lang="zh-CN" altLang="en-US" sz="2600" dirty="0">
                <a:sym typeface="Wingdings" panose="05000000000000000000" pitchFamily="2" charset="2"/>
              </a:rPr>
              <a:t>，使每页中包含</a:t>
            </a:r>
            <a:r>
              <a:rPr lang="en-US" altLang="zh-CN" sz="2600" dirty="0">
                <a:sym typeface="Wingdings" panose="05000000000000000000" pitchFamily="2" charset="2"/>
              </a:rPr>
              <a:t>2</a:t>
            </a:r>
            <a:r>
              <a:rPr lang="en-US" altLang="zh-CN" sz="2600" baseline="30000" dirty="0">
                <a:sym typeface="Wingdings" panose="05000000000000000000" pitchFamily="2" charset="2"/>
              </a:rPr>
              <a:t>10</a:t>
            </a:r>
            <a:r>
              <a:rPr lang="zh-CN" altLang="en-US" sz="2600" dirty="0">
                <a:sym typeface="Wingdings" panose="05000000000000000000" pitchFamily="2" charset="2"/>
              </a:rPr>
              <a:t>个页表项，最多允许有</a:t>
            </a:r>
            <a:r>
              <a:rPr lang="en-US" altLang="zh-CN" sz="2600" dirty="0">
                <a:sym typeface="Wingdings" panose="05000000000000000000" pitchFamily="2" charset="2"/>
              </a:rPr>
              <a:t>2</a:t>
            </a:r>
            <a:r>
              <a:rPr lang="en-US" altLang="zh-CN" sz="2600" baseline="30000" dirty="0">
                <a:sym typeface="Wingdings" panose="05000000000000000000" pitchFamily="2" charset="2"/>
              </a:rPr>
              <a:t>10</a:t>
            </a:r>
            <a:r>
              <a:rPr lang="zh-CN" altLang="en-US" sz="2600" dirty="0">
                <a:sym typeface="Wingdings" panose="05000000000000000000" pitchFamily="2" charset="2"/>
              </a:rPr>
              <a:t>个页表分页。</a:t>
            </a:r>
          </a:p>
        </p:txBody>
      </p:sp>
      <p:sp>
        <p:nvSpPr>
          <p:cNvPr id="44" name="ïśļíde"/>
          <p:cNvSpPr/>
          <p:nvPr/>
        </p:nvSpPr>
        <p:spPr>
          <a:xfrm>
            <a:off x="1591560" y="4185151"/>
            <a:ext cx="3399113" cy="176742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lvl="1">
              <a:lnSpc>
                <a:spcPct val="123000"/>
              </a:lnSpc>
            </a:pPr>
            <a:r>
              <a:rPr lang="zh-CN" altLang="en-US" sz="2600" dirty="0">
                <a:sym typeface="Wingdings" panose="05000000000000000000" pitchFamily="2" charset="2"/>
              </a:rPr>
              <a:t>地址变换机构上，增设一个外层页表寄存器</a:t>
            </a:r>
          </a:p>
        </p:txBody>
      </p:sp>
      <p:grpSp>
        <p:nvGrpSpPr>
          <p:cNvPr id="45" name="组合 3"/>
          <p:cNvGrpSpPr/>
          <p:nvPr/>
        </p:nvGrpSpPr>
        <p:grpSpPr bwMode="auto">
          <a:xfrm>
            <a:off x="5363286" y="4403767"/>
            <a:ext cx="6010275" cy="1452407"/>
            <a:chOff x="1752600" y="4737100"/>
            <a:chExt cx="5867400" cy="1453140"/>
          </a:xfrm>
        </p:grpSpPr>
        <p:sp>
          <p:nvSpPr>
            <p:cNvPr id="46" name="Line 5"/>
            <p:cNvSpPr>
              <a:spLocks noChangeShapeType="1"/>
            </p:cNvSpPr>
            <p:nvPr/>
          </p:nvSpPr>
          <p:spPr bwMode="auto">
            <a:xfrm>
              <a:off x="1981200" y="4737100"/>
              <a:ext cx="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7" name="Line 6"/>
            <p:cNvSpPr>
              <a:spLocks noChangeShapeType="1"/>
            </p:cNvSpPr>
            <p:nvPr/>
          </p:nvSpPr>
          <p:spPr bwMode="auto">
            <a:xfrm>
              <a:off x="1981200" y="5715000"/>
              <a:ext cx="563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8" name="Line 7"/>
            <p:cNvSpPr>
              <a:spLocks noChangeShapeType="1"/>
            </p:cNvSpPr>
            <p:nvPr/>
          </p:nvSpPr>
          <p:spPr bwMode="auto">
            <a:xfrm>
              <a:off x="3733800" y="4749800"/>
              <a:ext cx="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9" name="Line 8"/>
            <p:cNvSpPr>
              <a:spLocks noChangeShapeType="1"/>
            </p:cNvSpPr>
            <p:nvPr/>
          </p:nvSpPr>
          <p:spPr bwMode="auto">
            <a:xfrm>
              <a:off x="5715000" y="4749800"/>
              <a:ext cx="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0" name="Line 9"/>
            <p:cNvSpPr>
              <a:spLocks noChangeShapeType="1"/>
            </p:cNvSpPr>
            <p:nvPr/>
          </p:nvSpPr>
          <p:spPr bwMode="auto">
            <a:xfrm>
              <a:off x="7620000" y="4749800"/>
              <a:ext cx="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>
              <a:off x="1981200" y="5257800"/>
              <a:ext cx="1752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2" name="Line 11"/>
            <p:cNvSpPr>
              <a:spLocks noChangeShapeType="1"/>
            </p:cNvSpPr>
            <p:nvPr/>
          </p:nvSpPr>
          <p:spPr bwMode="auto">
            <a:xfrm>
              <a:off x="3733800" y="5257800"/>
              <a:ext cx="198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" name="Line 12"/>
            <p:cNvSpPr>
              <a:spLocks noChangeShapeType="1"/>
            </p:cNvSpPr>
            <p:nvPr/>
          </p:nvSpPr>
          <p:spPr bwMode="auto">
            <a:xfrm>
              <a:off x="5715000" y="5257800"/>
              <a:ext cx="1905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" name="Text Box 13"/>
            <p:cNvSpPr txBox="1">
              <a:spLocks noChangeArrowheads="1"/>
            </p:cNvSpPr>
            <p:nvPr/>
          </p:nvSpPr>
          <p:spPr bwMode="auto">
            <a:xfrm>
              <a:off x="6096000" y="5257800"/>
              <a:ext cx="11430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latin typeface="+mn-ea"/>
                  <a:ea typeface="+mn-ea"/>
                </a:rPr>
                <a:t>d</a:t>
              </a:r>
              <a:endParaRPr lang="en-US" altLang="zh-CN" sz="2400" baseline="-25000" dirty="0">
                <a:latin typeface="+mn-ea"/>
                <a:ea typeface="+mn-ea"/>
              </a:endParaRPr>
            </a:p>
          </p:txBody>
        </p:sp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4114800" y="5283200"/>
              <a:ext cx="11430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latin typeface="+mn-ea"/>
                  <a:ea typeface="+mn-ea"/>
                </a:rPr>
                <a:t>p</a:t>
              </a:r>
              <a:r>
                <a:rPr lang="en-US" altLang="zh-CN" sz="2400" baseline="-25000" dirty="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2286000" y="5257800"/>
              <a:ext cx="11430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latin typeface="+mn-ea"/>
                  <a:ea typeface="+mn-ea"/>
                </a:rPr>
                <a:t>p</a:t>
              </a:r>
              <a:r>
                <a:rPr lang="en-US" altLang="zh-CN" sz="2400" baseline="-25000" dirty="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57" name="Text Box 18"/>
            <p:cNvSpPr txBox="1">
              <a:spLocks noChangeArrowheads="1"/>
            </p:cNvSpPr>
            <p:nvPr/>
          </p:nvSpPr>
          <p:spPr bwMode="auto">
            <a:xfrm>
              <a:off x="3745609" y="4800600"/>
              <a:ext cx="19812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外层页内地址</a:t>
              </a:r>
            </a:p>
          </p:txBody>
        </p:sp>
        <p:sp>
          <p:nvSpPr>
            <p:cNvPr id="58" name="Text Box 19"/>
            <p:cNvSpPr txBox="1">
              <a:spLocks noChangeArrowheads="1"/>
            </p:cNvSpPr>
            <p:nvPr/>
          </p:nvSpPr>
          <p:spPr bwMode="auto">
            <a:xfrm>
              <a:off x="5867400" y="4800600"/>
              <a:ext cx="16002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页内地址</a:t>
              </a:r>
            </a:p>
          </p:txBody>
        </p:sp>
        <p:sp>
          <p:nvSpPr>
            <p:cNvPr id="59" name="Text Box 20"/>
            <p:cNvSpPr txBox="1">
              <a:spLocks noChangeArrowheads="1"/>
            </p:cNvSpPr>
            <p:nvPr/>
          </p:nvSpPr>
          <p:spPr bwMode="auto">
            <a:xfrm>
              <a:off x="2057400" y="4800600"/>
              <a:ext cx="14478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外层页号</a:t>
              </a:r>
            </a:p>
          </p:txBody>
        </p:sp>
        <p:sp>
          <p:nvSpPr>
            <p:cNvPr id="60" name="Text Box 21"/>
            <p:cNvSpPr txBox="1">
              <a:spLocks noChangeArrowheads="1"/>
            </p:cNvSpPr>
            <p:nvPr/>
          </p:nvSpPr>
          <p:spPr bwMode="auto">
            <a:xfrm>
              <a:off x="1752600" y="5727700"/>
              <a:ext cx="5334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latin typeface="+mn-ea"/>
                  <a:ea typeface="+mn-ea"/>
                </a:rPr>
                <a:t>31</a:t>
              </a:r>
            </a:p>
          </p:txBody>
        </p:sp>
        <p:sp>
          <p:nvSpPr>
            <p:cNvPr id="61" name="Text Box 22"/>
            <p:cNvSpPr txBox="1">
              <a:spLocks noChangeArrowheads="1"/>
            </p:cNvSpPr>
            <p:nvPr/>
          </p:nvSpPr>
          <p:spPr bwMode="auto">
            <a:xfrm>
              <a:off x="3200401" y="5715000"/>
              <a:ext cx="533399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latin typeface="+mn-ea"/>
                  <a:ea typeface="+mn-ea"/>
                </a:rPr>
                <a:t>22</a:t>
              </a:r>
            </a:p>
          </p:txBody>
        </p:sp>
        <p:sp>
          <p:nvSpPr>
            <p:cNvPr id="62" name="Text Box 23"/>
            <p:cNvSpPr txBox="1">
              <a:spLocks noChangeArrowheads="1"/>
            </p:cNvSpPr>
            <p:nvPr/>
          </p:nvSpPr>
          <p:spPr bwMode="auto">
            <a:xfrm>
              <a:off x="3733800" y="5715000"/>
              <a:ext cx="6858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latin typeface="+mn-ea"/>
                  <a:ea typeface="+mn-ea"/>
                </a:rPr>
                <a:t>21</a:t>
              </a:r>
            </a:p>
          </p:txBody>
        </p:sp>
        <p:sp>
          <p:nvSpPr>
            <p:cNvPr id="63" name="Text Box 24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8382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latin typeface="+mn-ea"/>
                  <a:ea typeface="+mn-ea"/>
                </a:rPr>
                <a:t>12</a:t>
              </a:r>
            </a:p>
          </p:txBody>
        </p:sp>
        <p:sp>
          <p:nvSpPr>
            <p:cNvPr id="64" name="Text Box 25"/>
            <p:cNvSpPr txBox="1">
              <a:spLocks noChangeArrowheads="1"/>
            </p:cNvSpPr>
            <p:nvPr/>
          </p:nvSpPr>
          <p:spPr bwMode="auto">
            <a:xfrm>
              <a:off x="5562600" y="5715000"/>
              <a:ext cx="838200" cy="462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latin typeface="+mn-ea"/>
                  <a:ea typeface="+mn-ea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两级页表结构</a:t>
            </a:r>
          </a:p>
        </p:txBody>
      </p:sp>
      <p:graphicFrame>
        <p:nvGraphicFramePr>
          <p:cNvPr id="50" name="Group 266"/>
          <p:cNvGraphicFramePr>
            <a:graphicFrameLocks noGrp="1"/>
          </p:cNvGraphicFramePr>
          <p:nvPr/>
        </p:nvGraphicFramePr>
        <p:xfrm>
          <a:off x="2157904" y="2225901"/>
          <a:ext cx="1752600" cy="37750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2075" marR="92075" marT="46038" marB="4603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1078</a:t>
                      </a:r>
                    </a:p>
                  </a:txBody>
                  <a:tcPr marL="92075" marR="92075" marT="46038" marB="4603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8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1742</a:t>
                      </a:r>
                    </a:p>
                  </a:txBody>
                  <a:tcPr marL="92075" marR="92075" marT="46038" marB="4603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外层页表</a:t>
                      </a:r>
                    </a:p>
                  </a:txBody>
                  <a:tcPr marL="92075" marR="92075" marT="46038" marB="46038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" name="Group 206"/>
          <p:cNvGraphicFramePr>
            <a:graphicFrameLocks noGrp="1"/>
          </p:cNvGraphicFramePr>
          <p:nvPr/>
        </p:nvGraphicFramePr>
        <p:xfrm>
          <a:off x="7960216" y="601888"/>
          <a:ext cx="2286000" cy="595314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98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114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115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02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1468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687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内存空间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52" name="Group 101"/>
          <p:cNvGraphicFramePr>
            <a:graphicFrameLocks noGrp="1"/>
          </p:cNvGraphicFramePr>
          <p:nvPr/>
        </p:nvGraphicFramePr>
        <p:xfrm>
          <a:off x="4830460" y="953613"/>
          <a:ext cx="1828800" cy="1935804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85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0#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页表</a:t>
                      </a:r>
                    </a:p>
                  </a:txBody>
                  <a:tcPr marL="92075" marR="92075" marT="46006" marB="4600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9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2075" marR="92075" marT="46006" marB="460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412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2075" marR="92075" marT="46006" marB="460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89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2075" marR="92075" marT="46006" marB="460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24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2075" marR="92075" marT="46006" marB="460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89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1023</a:t>
                      </a: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6" marB="460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3" name="Group 207"/>
          <p:cNvGraphicFramePr>
            <a:graphicFrameLocks noGrp="1"/>
          </p:cNvGraphicFramePr>
          <p:nvPr/>
        </p:nvGraphicFramePr>
        <p:xfrm>
          <a:off x="4830460" y="2870553"/>
          <a:ext cx="1828800" cy="1935804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85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1#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页表</a:t>
                      </a:r>
                    </a:p>
                  </a:txBody>
                  <a:tcPr marL="92075" marR="92075" marT="46006" marB="4600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9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114</a:t>
                      </a:r>
                    </a:p>
                  </a:txBody>
                  <a:tcPr marL="92075" marR="92075" marT="46006" marB="460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89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115</a:t>
                      </a:r>
                    </a:p>
                  </a:txBody>
                  <a:tcPr marL="92075" marR="92075" marT="46006" marB="460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89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6" marB="460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24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2075" marR="92075" marT="46006" marB="460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89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1023</a:t>
                      </a:r>
                    </a:p>
                  </a:txBody>
                  <a:tcPr marL="92075" marR="92075" marT="46006" marB="4600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6" marB="460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4" name="Group 163"/>
          <p:cNvGraphicFramePr>
            <a:graphicFrameLocks noGrp="1"/>
          </p:cNvGraphicFramePr>
          <p:nvPr/>
        </p:nvGraphicFramePr>
        <p:xfrm>
          <a:off x="4830460" y="4800230"/>
          <a:ext cx="1828800" cy="2057772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63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7" marB="4605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n#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页表</a:t>
                      </a:r>
                    </a:p>
                  </a:txBody>
                  <a:tcPr marL="92075" marR="92075" marT="46057" marB="4605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0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6057" marB="46057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1468</a:t>
                      </a:r>
                    </a:p>
                  </a:txBody>
                  <a:tcPr marL="92075" marR="92075" marT="46057" marB="460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20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2075" marR="92075" marT="46057" marB="46057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7" marB="460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20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2075" marR="92075" marT="46057" marB="46057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7" marB="460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2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7" marB="46057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2075" marR="92075" marT="46057" marB="460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0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1023</a:t>
                      </a:r>
                    </a:p>
                  </a:txBody>
                  <a:tcPr marL="92075" marR="92075" marT="46057" marB="46057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7" marB="460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" name="Line 194"/>
          <p:cNvSpPr>
            <a:spLocks noChangeShapeType="1"/>
          </p:cNvSpPr>
          <p:nvPr/>
        </p:nvSpPr>
        <p:spPr bwMode="auto">
          <a:xfrm flipV="1">
            <a:off x="3693017" y="1308452"/>
            <a:ext cx="1793384" cy="112223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56" name="Line 195"/>
          <p:cNvSpPr>
            <a:spLocks noChangeShapeType="1"/>
          </p:cNvSpPr>
          <p:nvPr/>
        </p:nvSpPr>
        <p:spPr bwMode="auto">
          <a:xfrm>
            <a:off x="3693016" y="2964088"/>
            <a:ext cx="1793385" cy="2160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57" name="Line 196"/>
          <p:cNvSpPr>
            <a:spLocks noChangeShapeType="1"/>
          </p:cNvSpPr>
          <p:nvPr/>
        </p:nvSpPr>
        <p:spPr bwMode="auto">
          <a:xfrm flipV="1">
            <a:off x="3616816" y="5177307"/>
            <a:ext cx="1869585" cy="1489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58" name="Line 197"/>
          <p:cNvSpPr>
            <a:spLocks noChangeShapeType="1"/>
          </p:cNvSpPr>
          <p:nvPr/>
        </p:nvSpPr>
        <p:spPr bwMode="auto">
          <a:xfrm flipV="1">
            <a:off x="6591790" y="999398"/>
            <a:ext cx="1368425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59" name="Line 198"/>
          <p:cNvSpPr>
            <a:spLocks noChangeShapeType="1"/>
          </p:cNvSpPr>
          <p:nvPr/>
        </p:nvSpPr>
        <p:spPr bwMode="auto">
          <a:xfrm>
            <a:off x="6512416" y="1743424"/>
            <a:ext cx="1447800" cy="4434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0" name="Line 199"/>
          <p:cNvSpPr>
            <a:spLocks noChangeShapeType="1"/>
          </p:cNvSpPr>
          <p:nvPr/>
        </p:nvSpPr>
        <p:spPr bwMode="auto">
          <a:xfrm>
            <a:off x="6552896" y="1962970"/>
            <a:ext cx="1407319" cy="102334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1" name="Line 200"/>
          <p:cNvSpPr>
            <a:spLocks noChangeShapeType="1"/>
          </p:cNvSpPr>
          <p:nvPr/>
        </p:nvSpPr>
        <p:spPr bwMode="auto">
          <a:xfrm>
            <a:off x="6552896" y="3328384"/>
            <a:ext cx="1407319" cy="8701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2" name="Line 201"/>
          <p:cNvSpPr>
            <a:spLocks noChangeShapeType="1"/>
          </p:cNvSpPr>
          <p:nvPr/>
        </p:nvSpPr>
        <p:spPr bwMode="auto">
          <a:xfrm>
            <a:off x="6512416" y="3637824"/>
            <a:ext cx="1447799" cy="9341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3" name="Line 202"/>
          <p:cNvSpPr>
            <a:spLocks noChangeShapeType="1"/>
          </p:cNvSpPr>
          <p:nvPr/>
        </p:nvSpPr>
        <p:spPr bwMode="auto">
          <a:xfrm>
            <a:off x="6552897" y="5326287"/>
            <a:ext cx="1407318" cy="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两级页表结构</a:t>
            </a: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3775" r="2260" b="25186"/>
          <a:stretch>
            <a:fillRect/>
          </a:stretch>
        </p:blipFill>
        <p:spPr bwMode="auto">
          <a:xfrm>
            <a:off x="571502" y="1133340"/>
            <a:ext cx="11019484" cy="476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881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多级页表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1068514" y="1740821"/>
            <a:ext cx="10187621" cy="516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3000"/>
              </a:lnSpc>
              <a:buNone/>
            </a:pPr>
            <a:r>
              <a:rPr lang="zh-CN" altLang="en-US" sz="2400" dirty="0">
                <a:sym typeface="Wingdings" panose="05000000000000000000" pitchFamily="2" charset="2"/>
              </a:rPr>
              <a:t>如果页面大小为</a:t>
            </a:r>
            <a:r>
              <a:rPr lang="en-US" altLang="zh-CN" sz="2400" dirty="0">
                <a:sym typeface="Wingdings" panose="05000000000000000000" pitchFamily="2" charset="2"/>
              </a:rPr>
              <a:t>4KB</a:t>
            </a:r>
            <a:r>
              <a:rPr lang="zh-CN" altLang="en-US" sz="2400" dirty="0">
                <a:sym typeface="Wingdings" panose="05000000000000000000" pitchFamily="2" charset="2"/>
              </a:rPr>
              <a:t>，那么还剩下</a:t>
            </a:r>
            <a:r>
              <a:rPr lang="en-US" altLang="zh-CN" sz="2400" dirty="0">
                <a:sym typeface="Wingdings" panose="05000000000000000000" pitchFamily="2" charset="2"/>
              </a:rPr>
              <a:t>52</a:t>
            </a:r>
            <a:r>
              <a:rPr lang="zh-CN" altLang="en-US" sz="2400" dirty="0">
                <a:sym typeface="Wingdings" panose="05000000000000000000" pitchFamily="2" charset="2"/>
              </a:rPr>
              <a:t>位，假定物理块大小为</a:t>
            </a:r>
            <a:r>
              <a:rPr lang="en-US" altLang="zh-CN" sz="2400" dirty="0">
                <a:sym typeface="Wingdings" panose="05000000000000000000" pitchFamily="2" charset="2"/>
              </a:rPr>
              <a:t>4K</a:t>
            </a:r>
            <a:r>
              <a:rPr lang="zh-CN" altLang="en-US" sz="2400" dirty="0">
                <a:sym typeface="Wingdings" panose="05000000000000000000" pitchFamily="2" charset="2"/>
              </a:rPr>
              <a:t>来划分页表，则余下的</a:t>
            </a:r>
            <a:r>
              <a:rPr lang="en-US" altLang="zh-CN" sz="2400" dirty="0">
                <a:sym typeface="Wingdings" panose="05000000000000000000" pitchFamily="2" charset="2"/>
              </a:rPr>
              <a:t>42</a:t>
            </a:r>
            <a:r>
              <a:rPr lang="zh-CN" altLang="en-US" sz="2400" dirty="0">
                <a:sym typeface="Wingdings" panose="05000000000000000000" pitchFamily="2" charset="2"/>
              </a:rPr>
              <a:t>位用于外层页号。此时在外层页表中可能有</a:t>
            </a:r>
            <a:r>
              <a:rPr lang="en-US" altLang="zh-CN" sz="2400" dirty="0">
                <a:sym typeface="Wingdings" panose="05000000000000000000" pitchFamily="2" charset="2"/>
              </a:rPr>
              <a:t>4096G</a:t>
            </a:r>
            <a:r>
              <a:rPr lang="zh-CN" altLang="en-US" sz="2400" dirty="0">
                <a:sym typeface="Wingdings" panose="05000000000000000000" pitchFamily="2" charset="2"/>
              </a:rPr>
              <a:t>个页表项，要占用</a:t>
            </a:r>
            <a:r>
              <a:rPr lang="en-US" altLang="zh-CN" sz="2400" dirty="0">
                <a:sym typeface="Wingdings" panose="05000000000000000000" pitchFamily="2" charset="2"/>
              </a:rPr>
              <a:t>16384GB</a:t>
            </a:r>
            <a:r>
              <a:rPr lang="zh-CN" altLang="en-US" sz="2400" dirty="0">
                <a:sym typeface="Wingdings" panose="05000000000000000000" pitchFamily="2" charset="2"/>
              </a:rPr>
              <a:t>的连续内存空间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187" y="178167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187" y="325546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1059712" y="3266121"/>
            <a:ext cx="10196423" cy="516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3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使用多级页表</a:t>
            </a:r>
          </a:p>
        </p:txBody>
      </p:sp>
      <p:sp>
        <p:nvSpPr>
          <p:cNvPr id="10" name="矩形 9"/>
          <p:cNvSpPr/>
          <p:nvPr/>
        </p:nvSpPr>
        <p:spPr>
          <a:xfrm>
            <a:off x="669924" y="1128133"/>
            <a:ext cx="10277467" cy="586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对于</a:t>
            </a:r>
            <a:r>
              <a:rPr lang="en-US" altLang="zh-CN" sz="2400" b="1" dirty="0">
                <a:solidFill>
                  <a:srgbClr val="C00000"/>
                </a:solidFill>
              </a:rPr>
              <a:t>64</a:t>
            </a:r>
            <a:r>
              <a:rPr lang="zh-CN" altLang="en-US" sz="2400" b="1" dirty="0">
                <a:solidFill>
                  <a:srgbClr val="C00000"/>
                </a:solidFill>
              </a:rPr>
              <a:t>位的机器，采用两级页表是否仍可使用？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t="38263" r="458" b="37975"/>
          <a:stretch>
            <a:fillRect/>
          </a:stretch>
        </p:blipFill>
        <p:spPr bwMode="auto">
          <a:xfrm>
            <a:off x="3813197" y="4965070"/>
            <a:ext cx="6481762" cy="10906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5193" r="647" b="35501"/>
          <a:stretch>
            <a:fillRect/>
          </a:stretch>
        </p:blipFill>
        <p:spPr bwMode="auto">
          <a:xfrm>
            <a:off x="3813197" y="3388254"/>
            <a:ext cx="6436621" cy="124814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反置页表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1622738" y="1447800"/>
            <a:ext cx="9729475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3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为减少页表占用的内存空间，引入反置页表</a:t>
            </a:r>
            <a:r>
              <a:rPr lang="zh-CN" altLang="en-US" sz="2400" dirty="0">
                <a:latin typeface="+mn-ea"/>
              </a:rPr>
              <a:t>，即：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一个系统一张页表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23000"/>
              </a:lnSpc>
              <a:buNone/>
            </a:pPr>
            <a:r>
              <a:rPr lang="zh-CN" altLang="en-US" sz="2400" dirty="0">
                <a:latin typeface="+mn-ea"/>
              </a:rPr>
              <a:t>对每个内存物理块设置一个条目。</a:t>
            </a:r>
          </a:p>
          <a:p>
            <a:pPr marL="0" indent="0">
              <a:lnSpc>
                <a:spcPct val="123000"/>
              </a:lnSpc>
              <a:buNone/>
            </a:pPr>
            <a:r>
              <a:rPr lang="zh-CN" altLang="en-US" sz="2400" dirty="0">
                <a:latin typeface="+mn-ea"/>
              </a:rPr>
              <a:t>每个条目保存在真正内存位置的页的虚拟地址，以及包括拥有这个页的进程的信息。</a:t>
            </a:r>
          </a:p>
          <a:p>
            <a:pPr marL="0" indent="0">
              <a:lnSpc>
                <a:spcPct val="123000"/>
              </a:lnSpc>
              <a:buNone/>
            </a:pPr>
            <a:r>
              <a:rPr lang="zh-CN" altLang="en-US" sz="2400" dirty="0">
                <a:latin typeface="+mn-ea"/>
              </a:rPr>
              <a:t>减少了需要储存每个页表的内存，但是当访问一个页时，增加了寻找页表需要的时间。</a:t>
            </a:r>
          </a:p>
          <a:p>
            <a:pPr marL="0" indent="0">
              <a:lnSpc>
                <a:spcPct val="123000"/>
              </a:lnSpc>
              <a:buNone/>
            </a:pPr>
            <a:r>
              <a:rPr lang="zh-CN" altLang="en-US" sz="2400" dirty="0">
                <a:latin typeface="+mn-ea"/>
              </a:rPr>
              <a:t>可使用哈希表来将查找限制在一个或少数几个页表条目。</a:t>
            </a:r>
            <a:endParaRPr lang="en-US" altLang="zh-CN" sz="2400" dirty="0">
              <a:latin typeface="+mn-ea"/>
            </a:endParaRPr>
          </a:p>
          <a:p>
            <a:pPr marL="0" indent="0">
              <a:lnSpc>
                <a:spcPct val="123000"/>
              </a:lnSpc>
              <a:buNone/>
            </a:pPr>
            <a:r>
              <a:rPr lang="en-US" altLang="zh-CN" sz="2400" dirty="0">
                <a:latin typeface="+mn-ea"/>
              </a:rPr>
              <a:t>AS/400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IBM RISC System 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IBM RT</a:t>
            </a:r>
            <a:r>
              <a:rPr lang="zh-CN" altLang="en-US" sz="2400" dirty="0">
                <a:latin typeface="+mn-ea"/>
              </a:rPr>
              <a:t>采用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848" y="146067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848" y="202636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848" y="2592052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848" y="373380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848" y="461202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848" y="522672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反置页表地址转换机制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4984" y="485978"/>
            <a:ext cx="10212589" cy="58194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5.1 </a:t>
            </a:r>
            <a:r>
              <a:rPr lang="zh-CN" altLang="en-US" sz="2400" dirty="0">
                <a:latin typeface="+mj-ea"/>
                <a:ea typeface="+mj-ea"/>
              </a:rPr>
              <a:t>存储器的层次结构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5.2 </a:t>
            </a:r>
            <a:r>
              <a:rPr lang="zh-CN" altLang="en-US" sz="2400" dirty="0">
                <a:latin typeface="+mj-ea"/>
              </a:rPr>
              <a:t>程序的装入和链接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5.3 </a:t>
            </a:r>
            <a:r>
              <a:rPr lang="zh-CN" altLang="en-US" sz="2400" dirty="0">
                <a:latin typeface="+mj-ea"/>
              </a:rPr>
              <a:t>对换与覆盖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5.4 </a:t>
            </a:r>
            <a:r>
              <a:rPr lang="zh-CN" altLang="en-US" sz="2400" dirty="0">
                <a:latin typeface="+mj-ea"/>
              </a:rPr>
              <a:t>连续分配存储管理方式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5.5 </a:t>
            </a:r>
            <a:r>
              <a:rPr lang="zh-CN" altLang="en-US" sz="2400" dirty="0">
                <a:latin typeface="+mj-ea"/>
              </a:rPr>
              <a:t>分页存储管理方式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5.6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分段存储管理方式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4021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5.7 </a:t>
            </a:r>
            <a:r>
              <a:rPr lang="zh-CN" altLang="en-US" sz="2400" dirty="0">
                <a:latin typeface="+mj-ea"/>
              </a:rPr>
              <a:t>基于</a:t>
            </a:r>
            <a:r>
              <a:rPr lang="en-US" altLang="zh-CN" sz="2400" dirty="0">
                <a:latin typeface="+mj-ea"/>
              </a:rPr>
              <a:t>IA-32/x86-64</a:t>
            </a:r>
            <a:r>
              <a:rPr lang="zh-CN" altLang="en-US" sz="2400" dirty="0">
                <a:latin typeface="+mj-ea"/>
              </a:rPr>
              <a:t>架构</a:t>
            </a:r>
          </a:p>
          <a:p>
            <a:r>
              <a:rPr lang="zh-CN" altLang="en-US" sz="2400" dirty="0">
                <a:latin typeface="+mj-ea"/>
              </a:rPr>
              <a:t>      的内存管理策略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5</a:t>
            </a:r>
            <a:r>
              <a:rPr lang="zh-CN" altLang="en-US" sz="3600" dirty="0">
                <a:solidFill>
                  <a:srgbClr val="000000"/>
                </a:solidFill>
              </a:rPr>
              <a:t>章    存储器管理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5.1 </a:t>
            </a:r>
            <a:r>
              <a:rPr lang="zh-CN" altLang="en-US" sz="2400" dirty="0">
                <a:latin typeface="+mj-ea"/>
                <a:ea typeface="+mj-ea"/>
              </a:rPr>
              <a:t>存储器的层次结构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5.2 </a:t>
            </a:r>
            <a:r>
              <a:rPr lang="zh-CN" altLang="en-US" sz="2400" dirty="0">
                <a:latin typeface="+mj-ea"/>
              </a:rPr>
              <a:t>程序的装入和链接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5.3 </a:t>
            </a:r>
            <a:r>
              <a:rPr lang="zh-CN" altLang="en-US" sz="2400" dirty="0">
                <a:latin typeface="+mj-ea"/>
              </a:rPr>
              <a:t>对换与覆盖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5.4 </a:t>
            </a:r>
            <a:r>
              <a:rPr lang="zh-CN" altLang="en-US" sz="2400" dirty="0">
                <a:latin typeface="+mj-ea"/>
              </a:rPr>
              <a:t>连续分配存储管理方式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5.5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分页存储管理方式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5.6 </a:t>
            </a:r>
            <a:r>
              <a:rPr lang="zh-CN" altLang="en-US" sz="2400" dirty="0">
                <a:latin typeface="+mj-ea"/>
              </a:rPr>
              <a:t>分段存储管理方式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4021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5.7 </a:t>
            </a:r>
            <a:r>
              <a:rPr lang="zh-CN" altLang="en-US" sz="2400" dirty="0">
                <a:latin typeface="+mj-ea"/>
              </a:rPr>
              <a:t>基于</a:t>
            </a:r>
            <a:r>
              <a:rPr lang="en-US" altLang="zh-CN" sz="2400" dirty="0">
                <a:latin typeface="+mj-ea"/>
              </a:rPr>
              <a:t>IA-32/x86-64</a:t>
            </a:r>
            <a:r>
              <a:rPr lang="zh-CN" altLang="en-US" sz="2400" dirty="0">
                <a:latin typeface="+mj-ea"/>
              </a:rPr>
              <a:t>架构</a:t>
            </a:r>
          </a:p>
          <a:p>
            <a:r>
              <a:rPr lang="zh-CN" altLang="en-US" sz="2400" dirty="0">
                <a:latin typeface="+mj-ea"/>
              </a:rPr>
              <a:t>      的内存管理策略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5</a:t>
            </a:r>
            <a:r>
              <a:rPr lang="zh-CN" altLang="en-US" sz="3600" dirty="0">
                <a:solidFill>
                  <a:srgbClr val="000000"/>
                </a:solidFill>
              </a:rPr>
              <a:t>章    存储器管理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分段存储管理方式</a:t>
            </a:r>
          </a:p>
        </p:txBody>
      </p:sp>
      <p:sp>
        <p:nvSpPr>
          <p:cNvPr id="31" name="内容占位符 2"/>
          <p:cNvSpPr txBox="1"/>
          <p:nvPr/>
        </p:nvSpPr>
        <p:spPr>
          <a:xfrm>
            <a:off x="669924" y="1140001"/>
            <a:ext cx="10444543" cy="13069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500" dirty="0">
                <a:solidFill>
                  <a:srgbClr val="FF0000"/>
                </a:solidFill>
              </a:rPr>
              <a:t>  引入目的：</a:t>
            </a:r>
            <a:r>
              <a:rPr lang="zh-CN" altLang="en-US" sz="2500" dirty="0"/>
              <a:t>为了满足用户（程序员）在编程和使用上多方面的要求</a:t>
            </a:r>
          </a:p>
          <a:p>
            <a:pPr>
              <a:lnSpc>
                <a:spcPct val="150000"/>
              </a:lnSpc>
              <a:spcBef>
                <a:spcPts val="3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500" dirty="0"/>
              <a:t>  一个程序是一些段的集合，一个段是一个逻辑单位，如：</a:t>
            </a:r>
          </a:p>
        </p:txBody>
      </p:sp>
      <p:sp>
        <p:nvSpPr>
          <p:cNvPr id="34" name="内容占位符 2"/>
          <p:cNvSpPr txBox="1"/>
          <p:nvPr/>
        </p:nvSpPr>
        <p:spPr>
          <a:xfrm>
            <a:off x="298001" y="2658414"/>
            <a:ext cx="9001125" cy="3291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zh-CN" altLang="zh-CN" sz="2600" dirty="0"/>
              <a:t>		</a:t>
            </a:r>
            <a:r>
              <a:rPr lang="en-US" altLang="zh-CN" sz="2600" dirty="0"/>
              <a:t>main program,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600" dirty="0"/>
              <a:t>		procedure, 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600" dirty="0"/>
              <a:t>		function,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600" dirty="0"/>
              <a:t>		local variables, global variables,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600" dirty="0"/>
              <a:t>		common block,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600" dirty="0"/>
              <a:t>		stack,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600" dirty="0"/>
              <a:t>		symbol table, arrays</a:t>
            </a:r>
          </a:p>
        </p:txBody>
      </p:sp>
      <p:sp>
        <p:nvSpPr>
          <p:cNvPr id="36" name="íśḷíḋé"/>
          <p:cNvSpPr/>
          <p:nvPr/>
        </p:nvSpPr>
        <p:spPr bwMode="auto">
          <a:xfrm>
            <a:off x="8525367" y="3258782"/>
            <a:ext cx="2589100" cy="2588226"/>
          </a:xfrm>
          <a:prstGeom prst="ellipse">
            <a:avLst/>
          </a:prstGeom>
          <a:blipFill>
            <a:blip r:embed="rId2"/>
            <a:stretch>
              <a:fillRect l="-25098" r="-24851"/>
            </a:stretch>
          </a:blipFill>
          <a:ln w="57150">
            <a:solidFill>
              <a:schemeClr val="bg1">
                <a:lumMod val="9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sz="2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分段方式的引入满足多方面需要</a:t>
            </a:r>
          </a:p>
        </p:txBody>
      </p:sp>
      <p:sp>
        <p:nvSpPr>
          <p:cNvPr id="31" name="íšḻîḋè"/>
          <p:cNvSpPr/>
          <p:nvPr/>
        </p:nvSpPr>
        <p:spPr>
          <a:xfrm>
            <a:off x="1525323" y="3324360"/>
            <a:ext cx="10063084" cy="12634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在实现对程序和数据的共享时，是以</a:t>
            </a:r>
            <a:r>
              <a:rPr lang="zh-CN" altLang="en-US" sz="2200" dirty="0">
                <a:solidFill>
                  <a:srgbClr val="FF0000"/>
                </a:solidFill>
              </a:rPr>
              <a:t>信息的逻辑</a:t>
            </a:r>
            <a:r>
              <a:rPr lang="zh-CN" altLang="en-US" sz="2200" dirty="0"/>
              <a:t>单位为基础的。分页系统中的“页”只是存放信息的物理单位，并无完整的意义，不便于实现共享；然而段却是信息的逻辑单位。</a:t>
            </a:r>
          </a:p>
        </p:txBody>
      </p:sp>
      <p:sp>
        <p:nvSpPr>
          <p:cNvPr id="32" name="i$lîďê"/>
          <p:cNvSpPr/>
          <p:nvPr/>
        </p:nvSpPr>
        <p:spPr>
          <a:xfrm>
            <a:off x="1506265" y="2879368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b="1" dirty="0">
                <a:sym typeface="Wingdings" panose="05000000000000000000" pitchFamily="2" charset="2"/>
              </a:rPr>
              <a:t>信息共享</a:t>
            </a:r>
            <a:endParaRPr lang="en-US" altLang="zh-CN" sz="2400" b="1" dirty="0">
              <a:sym typeface="Wingdings" panose="05000000000000000000" pitchFamily="2" charset="2"/>
            </a:endParaRPr>
          </a:p>
        </p:txBody>
      </p:sp>
      <p:sp>
        <p:nvSpPr>
          <p:cNvPr id="34" name="î$ļíḋè"/>
          <p:cNvSpPr/>
          <p:nvPr/>
        </p:nvSpPr>
        <p:spPr>
          <a:xfrm>
            <a:off x="1506267" y="5199827"/>
            <a:ext cx="4263468" cy="950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信息保护同样是对</a:t>
            </a:r>
            <a:r>
              <a:rPr lang="zh-CN" altLang="en-US" sz="2200" dirty="0">
                <a:solidFill>
                  <a:srgbClr val="FF0000"/>
                </a:solidFill>
              </a:rPr>
              <a:t>信息的逻辑</a:t>
            </a:r>
            <a:r>
              <a:rPr lang="zh-CN" altLang="en-US" sz="2200" dirty="0"/>
              <a:t>单位进行保护</a:t>
            </a:r>
          </a:p>
        </p:txBody>
      </p:sp>
      <p:sp>
        <p:nvSpPr>
          <p:cNvPr id="36" name="ïṧḷïḋè"/>
          <p:cNvSpPr/>
          <p:nvPr/>
        </p:nvSpPr>
        <p:spPr>
          <a:xfrm>
            <a:off x="1506267" y="4687052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b="1" dirty="0">
                <a:sym typeface="Wingdings" panose="05000000000000000000" pitchFamily="2" charset="2"/>
              </a:rPr>
              <a:t>信息保护</a:t>
            </a:r>
            <a:endParaRPr lang="en-US" altLang="zh-CN" sz="2400" b="1" dirty="0">
              <a:sym typeface="Wingdings" panose="05000000000000000000" pitchFamily="2" charset="2"/>
            </a:endParaRPr>
          </a:p>
        </p:txBody>
      </p:sp>
      <p:sp>
        <p:nvSpPr>
          <p:cNvPr id="38" name="îs1iďé"/>
          <p:cNvSpPr/>
          <p:nvPr/>
        </p:nvSpPr>
        <p:spPr>
          <a:xfrm>
            <a:off x="1525323" y="1547302"/>
            <a:ext cx="9988390" cy="11693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用户将自己的作业按照逻辑关系划分为若干个段，每个段都是从</a:t>
            </a:r>
            <a:r>
              <a:rPr lang="en-US" altLang="zh-CN" sz="2200" dirty="0"/>
              <a:t>0</a:t>
            </a:r>
            <a:r>
              <a:rPr lang="zh-CN" altLang="en-US" sz="2200" dirty="0"/>
              <a:t>开始编址，并有自己的名字和长度。因此，希望访问的逻辑地址是由段名（段号）和段内偏移量（段内地址）决定的</a:t>
            </a:r>
          </a:p>
        </p:txBody>
      </p:sp>
      <p:sp>
        <p:nvSpPr>
          <p:cNvPr id="39" name="íšḻíḑê"/>
          <p:cNvSpPr/>
          <p:nvPr/>
        </p:nvSpPr>
        <p:spPr>
          <a:xfrm>
            <a:off x="1506266" y="1116856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b="1" dirty="0">
                <a:sym typeface="Wingdings" panose="05000000000000000000" pitchFamily="2" charset="2"/>
              </a:rPr>
              <a:t>方便编程</a:t>
            </a:r>
            <a:endParaRPr lang="en-US" altLang="zh-CN" sz="2400" b="1" dirty="0">
              <a:sym typeface="Wingdings" panose="05000000000000000000" pitchFamily="2" charset="2"/>
            </a:endParaRPr>
          </a:p>
        </p:txBody>
      </p:sp>
      <p:sp>
        <p:nvSpPr>
          <p:cNvPr id="40" name="íšḻíḑê"/>
          <p:cNvSpPr/>
          <p:nvPr/>
        </p:nvSpPr>
        <p:spPr>
          <a:xfrm>
            <a:off x="6966161" y="4703448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b="1" dirty="0">
                <a:sym typeface="Wingdings" panose="05000000000000000000" pitchFamily="2" charset="2"/>
              </a:rPr>
              <a:t>动态增长</a:t>
            </a:r>
            <a:endParaRPr lang="en-US" altLang="zh-CN" sz="2400" b="1" dirty="0">
              <a:sym typeface="Wingdings" panose="05000000000000000000" pitchFamily="2" charset="2"/>
            </a:endParaRPr>
          </a:p>
        </p:txBody>
      </p:sp>
      <p:sp>
        <p:nvSpPr>
          <p:cNvPr id="42" name="îSļiḓè"/>
          <p:cNvSpPr/>
          <p:nvPr/>
        </p:nvSpPr>
        <p:spPr>
          <a:xfrm>
            <a:off x="822763" y="110329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44" name="íṥḻîḓe"/>
          <p:cNvSpPr/>
          <p:nvPr/>
        </p:nvSpPr>
        <p:spPr>
          <a:xfrm>
            <a:off x="822763" y="460445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45" name="îşļiḓè"/>
          <p:cNvSpPr/>
          <p:nvPr/>
        </p:nvSpPr>
        <p:spPr>
          <a:xfrm>
            <a:off x="822763" y="277884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46" name="îṡḷíďe"/>
          <p:cNvSpPr/>
          <p:nvPr/>
        </p:nvSpPr>
        <p:spPr>
          <a:xfrm>
            <a:off x="1013018" y="129943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7" name="íSlíḋe"/>
          <p:cNvSpPr/>
          <p:nvPr/>
        </p:nvSpPr>
        <p:spPr>
          <a:xfrm>
            <a:off x="1013017" y="3000859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8" name="ïśḷïḓe"/>
          <p:cNvSpPr/>
          <p:nvPr/>
        </p:nvSpPr>
        <p:spPr>
          <a:xfrm>
            <a:off x="1041956" y="4793910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9" name="îSļiḓè"/>
          <p:cNvSpPr/>
          <p:nvPr/>
        </p:nvSpPr>
        <p:spPr>
          <a:xfrm>
            <a:off x="6282658" y="458685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50" name="îṡḷíďe"/>
          <p:cNvSpPr/>
          <p:nvPr/>
        </p:nvSpPr>
        <p:spPr>
          <a:xfrm>
            <a:off x="6472913" y="478299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51" name="î$ļíḋè"/>
          <p:cNvSpPr/>
          <p:nvPr/>
        </p:nvSpPr>
        <p:spPr>
          <a:xfrm>
            <a:off x="6966160" y="5102154"/>
            <a:ext cx="4547553" cy="11528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在实际应用中，往往有些段（特别是数据段），在使用过程中会不断地增长</a:t>
            </a:r>
          </a:p>
        </p:txBody>
      </p:sp>
      <p:sp>
        <p:nvSpPr>
          <p:cNvPr id="52" name="ïṧḷïḋè"/>
          <p:cNvSpPr/>
          <p:nvPr/>
        </p:nvSpPr>
        <p:spPr>
          <a:xfrm>
            <a:off x="1635617" y="6158001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b="1" dirty="0">
                <a:sym typeface="Wingdings" panose="05000000000000000000" pitchFamily="2" charset="2"/>
              </a:rPr>
              <a:t>动态链接</a:t>
            </a:r>
          </a:p>
        </p:txBody>
      </p:sp>
      <p:sp>
        <p:nvSpPr>
          <p:cNvPr id="55" name="îşļiḓè"/>
          <p:cNvSpPr/>
          <p:nvPr/>
        </p:nvSpPr>
        <p:spPr>
          <a:xfrm>
            <a:off x="822763" y="599630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56" name="íSlíḋe"/>
          <p:cNvSpPr/>
          <p:nvPr/>
        </p:nvSpPr>
        <p:spPr>
          <a:xfrm>
            <a:off x="1013017" y="6218326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分段的基本原理</a:t>
            </a:r>
          </a:p>
        </p:txBody>
      </p:sp>
      <p:sp>
        <p:nvSpPr>
          <p:cNvPr id="22" name="i$lîďê"/>
          <p:cNvSpPr/>
          <p:nvPr/>
        </p:nvSpPr>
        <p:spPr>
          <a:xfrm>
            <a:off x="1583538" y="2474089"/>
            <a:ext cx="9865780" cy="81002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每个段都有自己的名字，通常用一个段号来代替段名，每个段都从</a:t>
            </a:r>
            <a:r>
              <a:rPr lang="en-US" altLang="zh-CN" sz="2400" dirty="0"/>
              <a:t>0</a:t>
            </a:r>
            <a:r>
              <a:rPr lang="zh-CN" altLang="en-US" sz="2400" dirty="0"/>
              <a:t>开始编址，并存储在一段连续的地址空间内</a:t>
            </a:r>
          </a:p>
        </p:txBody>
      </p:sp>
      <p:sp>
        <p:nvSpPr>
          <p:cNvPr id="24" name="ïṧḷïḋè"/>
          <p:cNvSpPr/>
          <p:nvPr/>
        </p:nvSpPr>
        <p:spPr>
          <a:xfrm>
            <a:off x="1583540" y="3625032"/>
            <a:ext cx="9865778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段的长度由相应的逻辑信息组的长度决定，因此各段长度不等。</a:t>
            </a:r>
          </a:p>
        </p:txBody>
      </p:sp>
      <p:sp>
        <p:nvSpPr>
          <p:cNvPr id="26" name="íšḻíḑê"/>
          <p:cNvSpPr/>
          <p:nvPr/>
        </p:nvSpPr>
        <p:spPr>
          <a:xfrm>
            <a:off x="1583537" y="1497689"/>
            <a:ext cx="9865781" cy="67944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23000"/>
              </a:lnSpc>
            </a:pP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在分段存储管理方式中，作业的地址空间被划分为若干个段，每个段定义了一组逻辑信息。</a:t>
            </a:r>
          </a:p>
        </p:txBody>
      </p:sp>
      <p:sp>
        <p:nvSpPr>
          <p:cNvPr id="27" name="îSļiḓè"/>
          <p:cNvSpPr/>
          <p:nvPr/>
        </p:nvSpPr>
        <p:spPr>
          <a:xfrm>
            <a:off x="900036" y="138663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8" name="íṥḻîḓe"/>
          <p:cNvSpPr/>
          <p:nvPr/>
        </p:nvSpPr>
        <p:spPr>
          <a:xfrm>
            <a:off x="900036" y="351667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9" name="îşļiḓè"/>
          <p:cNvSpPr/>
          <p:nvPr/>
        </p:nvSpPr>
        <p:spPr>
          <a:xfrm>
            <a:off x="900036" y="252811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0" name="îṡḷíďe"/>
          <p:cNvSpPr/>
          <p:nvPr/>
        </p:nvSpPr>
        <p:spPr>
          <a:xfrm>
            <a:off x="1090291" y="1582768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1" name="íSlíḋe"/>
          <p:cNvSpPr/>
          <p:nvPr/>
        </p:nvSpPr>
        <p:spPr>
          <a:xfrm>
            <a:off x="1090290" y="275012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2" name="ïśḷïḓe"/>
          <p:cNvSpPr/>
          <p:nvPr/>
        </p:nvSpPr>
        <p:spPr>
          <a:xfrm>
            <a:off x="1119229" y="3706132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graphicFrame>
        <p:nvGraphicFramePr>
          <p:cNvPr id="14" name="Group 30"/>
          <p:cNvGraphicFramePr>
            <a:graphicFrameLocks noGrp="1"/>
          </p:cNvGraphicFramePr>
          <p:nvPr/>
        </p:nvGraphicFramePr>
        <p:xfrm>
          <a:off x="2075643" y="4606570"/>
          <a:ext cx="7584835" cy="721730"/>
        </p:xfrm>
        <a:graphic>
          <a:graphicData uri="http://schemas.openxmlformats.org/drawingml/2006/table">
            <a:tbl>
              <a:tblPr/>
              <a:tblGrid>
                <a:gridCol w="3687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7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766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段号</a:t>
                      </a:r>
                    </a:p>
                  </a:txBody>
                  <a:tcPr marL="127292" marR="127292" marT="63685" marB="636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段内地址</a:t>
                      </a:r>
                    </a:p>
                  </a:txBody>
                  <a:tcPr marL="127292" marR="127292" marT="63685" marB="63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2075644" y="5399800"/>
            <a:ext cx="108164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800" b="1"/>
              <a:t>31</a:t>
            </a: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5188039" y="5399800"/>
            <a:ext cx="108164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800" b="1"/>
              <a:t>16</a:t>
            </a:r>
          </a:p>
        </p:txBody>
      </p:sp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5721439" y="5399800"/>
            <a:ext cx="108164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800" b="1"/>
              <a:t>15</a:t>
            </a:r>
          </a:p>
        </p:txBody>
      </p:sp>
      <p:sp>
        <p:nvSpPr>
          <p:cNvPr id="18" name="Text Box 25"/>
          <p:cNvSpPr txBox="1">
            <a:spLocks noChangeArrowheads="1"/>
          </p:cNvSpPr>
          <p:nvPr/>
        </p:nvSpPr>
        <p:spPr bwMode="auto">
          <a:xfrm>
            <a:off x="9216343" y="5399180"/>
            <a:ext cx="444135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800" b="1" dirty="0"/>
              <a:t>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段表</a:t>
            </a:r>
          </a:p>
        </p:txBody>
      </p:sp>
      <p:sp>
        <p:nvSpPr>
          <p:cNvPr id="29" name="矩形 28"/>
          <p:cNvSpPr/>
          <p:nvPr/>
        </p:nvSpPr>
        <p:spPr>
          <a:xfrm>
            <a:off x="669924" y="1128133"/>
            <a:ext cx="10689242" cy="586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23000"/>
              </a:lnSpc>
            </a:pPr>
            <a:r>
              <a:rPr lang="zh-CN" altLang="en-US" sz="2400" dirty="0"/>
              <a:t>在分段式存储管理系统中，为每个分段分配一个连续的分区。进程中的各个段可以离散地装入内存中不同的分区中。</a:t>
            </a:r>
          </a:p>
        </p:txBody>
      </p:sp>
      <p:sp>
        <p:nvSpPr>
          <p:cNvPr id="31" name="íSľïdé"/>
          <p:cNvSpPr/>
          <p:nvPr/>
        </p:nvSpPr>
        <p:spPr>
          <a:xfrm>
            <a:off x="1955813" y="2594530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32" name="ïŝļíḓê"/>
          <p:cNvSpPr/>
          <p:nvPr/>
        </p:nvSpPr>
        <p:spPr bwMode="auto">
          <a:xfrm>
            <a:off x="8738178" y="3226378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34" name="îṧľîdé"/>
          <p:cNvSpPr/>
          <p:nvPr/>
        </p:nvSpPr>
        <p:spPr>
          <a:xfrm>
            <a:off x="3661266" y="2584309"/>
            <a:ext cx="4034934" cy="1002147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6" name="内容占位符 2"/>
          <p:cNvSpPr txBox="1"/>
          <p:nvPr/>
        </p:nvSpPr>
        <p:spPr>
          <a:xfrm>
            <a:off x="938210" y="3226378"/>
            <a:ext cx="4308362" cy="3084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zh-CN" altLang="en-US" sz="2200" dirty="0"/>
              <a:t>类似于分页系统，在系统中为每个进程建立一张段映射表（段表），用于实现从逻辑段到物理内存区的映射。</a:t>
            </a:r>
          </a:p>
          <a:p>
            <a:pPr>
              <a:lnSpc>
                <a:spcPct val="117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200" dirty="0"/>
              <a:t>每个段在表中占有一个表项，记录了该段在内存中的起始地址（基址）和段的长度。</a:t>
            </a:r>
          </a:p>
        </p:txBody>
      </p:sp>
      <p:sp>
        <p:nvSpPr>
          <p:cNvPr id="38" name="内容占位符 2"/>
          <p:cNvSpPr txBox="1"/>
          <p:nvPr/>
        </p:nvSpPr>
        <p:spPr>
          <a:xfrm>
            <a:off x="8178804" y="3878989"/>
            <a:ext cx="3216369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500" dirty="0"/>
              <a:t>段表保存在内存中，由</a:t>
            </a:r>
            <a:r>
              <a:rPr lang="zh-CN" altLang="en-US" sz="2500" dirty="0">
                <a:solidFill>
                  <a:srgbClr val="FF0000"/>
                </a:solidFill>
              </a:rPr>
              <a:t>控制寄存器（段表寄存器）</a:t>
            </a:r>
            <a:r>
              <a:rPr lang="zh-CN" altLang="en-US" sz="2500" dirty="0"/>
              <a:t>保存其地址。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利用段表实现地址映射</a:t>
            </a:r>
          </a:p>
        </p:txBody>
      </p:sp>
      <p:graphicFrame>
        <p:nvGraphicFramePr>
          <p:cNvPr id="31" name="Group 105"/>
          <p:cNvGraphicFramePr>
            <a:graphicFrameLocks noGrp="1"/>
          </p:cNvGraphicFramePr>
          <p:nvPr/>
        </p:nvGraphicFramePr>
        <p:xfrm>
          <a:off x="1183985" y="1073985"/>
          <a:ext cx="2148625" cy="1953408"/>
        </p:xfrm>
        <a:graphic>
          <a:graphicData uri="http://schemas.openxmlformats.org/drawingml/2006/table">
            <a:tbl>
              <a:tblPr/>
              <a:tblGrid>
                <a:gridCol w="678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84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6" marB="4605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作业空间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(MAIN)=0</a:t>
                      </a:r>
                    </a:p>
                  </a:txBody>
                  <a:tcPr marL="92075" marR="92075" marT="46056" marB="4605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3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6056" marB="4605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6" marB="460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53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6" marB="4605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3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30K</a:t>
                      </a:r>
                    </a:p>
                  </a:txBody>
                  <a:tcPr marL="92075" marR="92075" marT="46056" marB="4605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" name="Group 107"/>
          <p:cNvGraphicFramePr>
            <a:graphicFrameLocks noGrp="1"/>
          </p:cNvGraphicFramePr>
          <p:nvPr/>
        </p:nvGraphicFramePr>
        <p:xfrm>
          <a:off x="1146220" y="3012762"/>
          <a:ext cx="2238777" cy="1190076"/>
        </p:xfrm>
        <a:graphic>
          <a:graphicData uri="http://schemas.openxmlformats.org/drawingml/2006/table">
            <a:tbl>
              <a:tblPr/>
              <a:tblGrid>
                <a:gridCol w="707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946" marB="4594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(X)=1</a:t>
                      </a:r>
                    </a:p>
                  </a:txBody>
                  <a:tcPr marL="92075" marR="92075" marT="45946" marB="4594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5946" marB="4594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946" marB="4594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20K</a:t>
                      </a:r>
                    </a:p>
                  </a:txBody>
                  <a:tcPr marL="92075" marR="92075" marT="45946" marB="4594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140"/>
          <p:cNvGraphicFramePr>
            <a:graphicFrameLocks noGrp="1"/>
          </p:cNvGraphicFramePr>
          <p:nvPr/>
        </p:nvGraphicFramePr>
        <p:xfrm>
          <a:off x="1236372" y="4181162"/>
          <a:ext cx="2161325" cy="1190076"/>
        </p:xfrm>
        <a:graphic>
          <a:graphicData uri="http://schemas.openxmlformats.org/drawingml/2006/table">
            <a:tbl>
              <a:tblPr/>
              <a:tblGrid>
                <a:gridCol w="682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946" marB="4594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(D)=2</a:t>
                      </a:r>
                    </a:p>
                  </a:txBody>
                  <a:tcPr marL="92075" marR="92075" marT="45946" marB="4594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5946" marB="4594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946" marB="4594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15K</a:t>
                      </a:r>
                    </a:p>
                  </a:txBody>
                  <a:tcPr marL="92075" marR="92075" marT="45946" marB="4594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Group 124"/>
          <p:cNvGraphicFramePr>
            <a:graphicFrameLocks noGrp="1"/>
          </p:cNvGraphicFramePr>
          <p:nvPr/>
        </p:nvGraphicFramePr>
        <p:xfrm>
          <a:off x="1236372" y="5387662"/>
          <a:ext cx="2148625" cy="1190076"/>
        </p:xfrm>
        <a:graphic>
          <a:graphicData uri="http://schemas.openxmlformats.org/drawingml/2006/table">
            <a:tbl>
              <a:tblPr/>
              <a:tblGrid>
                <a:gridCol w="678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946" marB="4594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(S)=3</a:t>
                      </a:r>
                    </a:p>
                  </a:txBody>
                  <a:tcPr marL="92075" marR="92075" marT="45946" marB="4594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5946" marB="4594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946" marB="4594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10K</a:t>
                      </a:r>
                    </a:p>
                  </a:txBody>
                  <a:tcPr marL="92075" marR="92075" marT="45946" marB="45946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Group 417"/>
          <p:cNvGraphicFramePr>
            <a:graphicFrameLocks noGrp="1"/>
          </p:cNvGraphicFramePr>
          <p:nvPr/>
        </p:nvGraphicFramePr>
        <p:xfrm>
          <a:off x="4680397" y="2415862"/>
          <a:ext cx="2157413" cy="23812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696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 gridSpan="3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段表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段号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段长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基址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30K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40K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20K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80K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15K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10K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150K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" name="Group 3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77192"/>
              </p:ext>
            </p:extLst>
          </p:nvPr>
        </p:nvGraphicFramePr>
        <p:xfrm>
          <a:off x="8305263" y="728084"/>
          <a:ext cx="2503868" cy="5891609"/>
        </p:xfrm>
        <a:graphic>
          <a:graphicData uri="http://schemas.openxmlformats.org/drawingml/2006/table">
            <a:tbl>
              <a:tblPr/>
              <a:tblGrid>
                <a:gridCol w="1594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914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内存空间</a:t>
                      </a:r>
                    </a:p>
                  </a:txBody>
                  <a:tcPr marL="92075" marR="92075" marT="46037" marB="46037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7" marB="46037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914">
                <a:tc row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7" marB="460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wdUpDiag">
                      <a:fgClr>
                        <a:schemeClr val="accent1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2075" marR="92075" marT="46037" marB="460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7" marB="460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58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(MAIN)=0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30K</a:t>
                      </a:r>
                    </a:p>
                  </a:txBody>
                  <a:tcPr marL="92075" marR="92075" marT="46037" marB="460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40K</a:t>
                      </a:r>
                    </a:p>
                  </a:txBody>
                  <a:tcPr marL="92075" marR="92075" marT="46037" marB="460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70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7" marB="460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wdUpDiag">
                      <a:fgClr>
                        <a:schemeClr val="accent1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80K</a:t>
                      </a:r>
                    </a:p>
                  </a:txBody>
                  <a:tcPr marL="92075" marR="92075" marT="46037" marB="4603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47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(X)=1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20K</a:t>
                      </a:r>
                    </a:p>
                  </a:txBody>
                  <a:tcPr marL="92075" marR="92075" marT="46037" marB="460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7" marB="460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7" marB="460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wdUpDiag">
                      <a:fgClr>
                        <a:schemeClr val="accent1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120K</a:t>
                      </a:r>
                    </a:p>
                  </a:txBody>
                  <a:tcPr marL="92075" marR="92075" marT="46037" marB="4603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522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(D)=2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15K</a:t>
                      </a:r>
                    </a:p>
                  </a:txBody>
                  <a:tcPr marL="92075" marR="92075" marT="46037" marB="460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7" marB="460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54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7" marB="460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wdUpDiag">
                      <a:fgClr>
                        <a:schemeClr val="accent1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150K</a:t>
                      </a:r>
                    </a:p>
                  </a:txBody>
                  <a:tcPr marL="92075" marR="92075" marT="46037" marB="4603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8522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(S)=3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10K</a:t>
                      </a:r>
                    </a:p>
                  </a:txBody>
                  <a:tcPr marL="92075" marR="92075" marT="46037" marB="460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7" marB="460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" name="Line 393"/>
          <p:cNvSpPr>
            <a:spLocks noChangeShapeType="1"/>
          </p:cNvSpPr>
          <p:nvPr/>
        </p:nvSpPr>
        <p:spPr bwMode="auto">
          <a:xfrm>
            <a:off x="3442617" y="2301562"/>
            <a:ext cx="1905000" cy="9144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" name="Line 394"/>
          <p:cNvSpPr>
            <a:spLocks noChangeShapeType="1"/>
          </p:cNvSpPr>
          <p:nvPr/>
        </p:nvSpPr>
        <p:spPr bwMode="auto">
          <a:xfrm>
            <a:off x="3384997" y="3635062"/>
            <a:ext cx="19812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4" name="Line 395"/>
          <p:cNvSpPr>
            <a:spLocks noChangeShapeType="1"/>
          </p:cNvSpPr>
          <p:nvPr/>
        </p:nvSpPr>
        <p:spPr bwMode="auto">
          <a:xfrm flipV="1">
            <a:off x="3384997" y="4016062"/>
            <a:ext cx="2057400" cy="8382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5" name="Line 396"/>
          <p:cNvSpPr>
            <a:spLocks noChangeShapeType="1"/>
          </p:cNvSpPr>
          <p:nvPr/>
        </p:nvSpPr>
        <p:spPr bwMode="auto">
          <a:xfrm flipV="1">
            <a:off x="3384997" y="4473262"/>
            <a:ext cx="1981200" cy="15240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6" name="Line 397"/>
          <p:cNvSpPr>
            <a:spLocks noChangeShapeType="1"/>
          </p:cNvSpPr>
          <p:nvPr/>
        </p:nvSpPr>
        <p:spPr bwMode="auto">
          <a:xfrm flipV="1">
            <a:off x="6813997" y="1958662"/>
            <a:ext cx="12954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7" name="Line 398"/>
          <p:cNvSpPr>
            <a:spLocks noChangeShapeType="1"/>
          </p:cNvSpPr>
          <p:nvPr/>
        </p:nvSpPr>
        <p:spPr bwMode="auto">
          <a:xfrm flipV="1">
            <a:off x="6813997" y="3406462"/>
            <a:ext cx="13716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8" name="Line 399"/>
          <p:cNvSpPr>
            <a:spLocks noChangeShapeType="1"/>
          </p:cNvSpPr>
          <p:nvPr/>
        </p:nvSpPr>
        <p:spPr bwMode="auto">
          <a:xfrm>
            <a:off x="6813997" y="4168462"/>
            <a:ext cx="1371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9" name="Line 400"/>
          <p:cNvSpPr>
            <a:spLocks noChangeShapeType="1"/>
          </p:cNvSpPr>
          <p:nvPr/>
        </p:nvSpPr>
        <p:spPr bwMode="auto">
          <a:xfrm>
            <a:off x="6813997" y="4625662"/>
            <a:ext cx="137160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分段系统的地址变换过程</a:t>
            </a:r>
          </a:p>
        </p:txBody>
      </p:sp>
      <p:graphicFrame>
        <p:nvGraphicFramePr>
          <p:cNvPr id="31" name="Group 18"/>
          <p:cNvGraphicFramePr>
            <a:graphicFrameLocks noGrp="1"/>
          </p:cNvGraphicFramePr>
          <p:nvPr/>
        </p:nvGraphicFramePr>
        <p:xfrm>
          <a:off x="1305059" y="1891047"/>
          <a:ext cx="2971800" cy="431800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段表始址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段表长度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TL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1990859" y="1357647"/>
            <a:ext cx="1676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段表寄存器</a:t>
            </a:r>
          </a:p>
        </p:txBody>
      </p:sp>
      <p:sp>
        <p:nvSpPr>
          <p:cNvPr id="34" name="Oval 20"/>
          <p:cNvSpPr>
            <a:spLocks noChangeArrowheads="1"/>
          </p:cNvSpPr>
          <p:nvPr/>
        </p:nvSpPr>
        <p:spPr bwMode="auto">
          <a:xfrm>
            <a:off x="5038859" y="1891047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&gt;</a:t>
            </a:r>
          </a:p>
        </p:txBody>
      </p:sp>
      <p:graphicFrame>
        <p:nvGraphicFramePr>
          <p:cNvPr id="36" name="Group 30"/>
          <p:cNvGraphicFramePr>
            <a:graphicFrameLocks noGrp="1"/>
          </p:cNvGraphicFramePr>
          <p:nvPr/>
        </p:nvGraphicFramePr>
        <p:xfrm>
          <a:off x="7324859" y="1891047"/>
          <a:ext cx="1600200" cy="431800"/>
        </p:xfrm>
        <a:graphic>
          <a:graphicData uri="http://schemas.openxmlformats.org/drawingml/2006/table">
            <a:tbl>
              <a:tblPr/>
              <a:tblGrid>
                <a:gridCol w="59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8925059" y="1891047"/>
            <a:ext cx="1219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 dirty="0">
                <a:latin typeface="+mn-ea"/>
                <a:ea typeface="+mn-ea"/>
              </a:rPr>
              <a:t>有效地址</a:t>
            </a:r>
          </a:p>
        </p:txBody>
      </p:sp>
      <p:sp>
        <p:nvSpPr>
          <p:cNvPr id="39" name="Line 32"/>
          <p:cNvSpPr>
            <a:spLocks noChangeShapeType="1"/>
          </p:cNvSpPr>
          <p:nvPr/>
        </p:nvSpPr>
        <p:spPr bwMode="auto">
          <a:xfrm>
            <a:off x="5496059" y="2119647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4276859" y="2119647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graphicFrame>
        <p:nvGraphicFramePr>
          <p:cNvPr id="42" name="Group 66"/>
          <p:cNvGraphicFramePr>
            <a:graphicFrameLocks noGrp="1"/>
          </p:cNvGraphicFramePr>
          <p:nvPr/>
        </p:nvGraphicFramePr>
        <p:xfrm>
          <a:off x="4581659" y="3502515"/>
          <a:ext cx="1447800" cy="1587504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1K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6K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600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4K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8K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9200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Text Box 67"/>
          <p:cNvSpPr txBox="1">
            <a:spLocks noChangeArrowheads="1"/>
          </p:cNvSpPr>
          <p:nvPr/>
        </p:nvSpPr>
        <p:spPr bwMode="auto">
          <a:xfrm>
            <a:off x="4200659" y="4721715"/>
            <a:ext cx="381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000"/>
              <a:t>3</a:t>
            </a:r>
          </a:p>
        </p:txBody>
      </p:sp>
      <p:sp>
        <p:nvSpPr>
          <p:cNvPr id="45" name="Text Box 68"/>
          <p:cNvSpPr txBox="1">
            <a:spLocks noChangeArrowheads="1"/>
          </p:cNvSpPr>
          <p:nvPr/>
        </p:nvSpPr>
        <p:spPr bwMode="auto">
          <a:xfrm>
            <a:off x="4200659" y="4340715"/>
            <a:ext cx="381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000"/>
              <a:t>2</a:t>
            </a:r>
          </a:p>
        </p:txBody>
      </p:sp>
      <p:sp>
        <p:nvSpPr>
          <p:cNvPr id="46" name="Text Box 69"/>
          <p:cNvSpPr txBox="1">
            <a:spLocks noChangeArrowheads="1"/>
          </p:cNvSpPr>
          <p:nvPr/>
        </p:nvSpPr>
        <p:spPr bwMode="auto">
          <a:xfrm>
            <a:off x="4200659" y="3883515"/>
            <a:ext cx="381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000"/>
              <a:t>1</a:t>
            </a:r>
          </a:p>
        </p:txBody>
      </p:sp>
      <p:sp>
        <p:nvSpPr>
          <p:cNvPr id="47" name="Text Box 70"/>
          <p:cNvSpPr txBox="1">
            <a:spLocks noChangeArrowheads="1"/>
          </p:cNvSpPr>
          <p:nvPr/>
        </p:nvSpPr>
        <p:spPr bwMode="auto">
          <a:xfrm>
            <a:off x="4200659" y="3502515"/>
            <a:ext cx="381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000"/>
              <a:t>0</a:t>
            </a:r>
          </a:p>
        </p:txBody>
      </p:sp>
      <p:sp>
        <p:nvSpPr>
          <p:cNvPr id="48" name="Line 71"/>
          <p:cNvSpPr>
            <a:spLocks noChangeShapeType="1"/>
          </p:cNvSpPr>
          <p:nvPr/>
        </p:nvSpPr>
        <p:spPr bwMode="auto">
          <a:xfrm>
            <a:off x="4124459" y="350251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9" name="Line 72"/>
          <p:cNvSpPr>
            <a:spLocks noChangeShapeType="1"/>
          </p:cNvSpPr>
          <p:nvPr/>
        </p:nvSpPr>
        <p:spPr bwMode="auto">
          <a:xfrm>
            <a:off x="4581659" y="327391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50" name="Text Box 73"/>
          <p:cNvSpPr txBox="1">
            <a:spLocks noChangeArrowheads="1"/>
          </p:cNvSpPr>
          <p:nvPr/>
        </p:nvSpPr>
        <p:spPr bwMode="auto">
          <a:xfrm>
            <a:off x="4530859" y="3045315"/>
            <a:ext cx="736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>
                <a:latin typeface="+mn-ea"/>
                <a:ea typeface="+mn-ea"/>
              </a:rPr>
              <a:t>段长</a:t>
            </a:r>
          </a:p>
        </p:txBody>
      </p:sp>
      <p:sp>
        <p:nvSpPr>
          <p:cNvPr id="51" name="Text Box 74"/>
          <p:cNvSpPr txBox="1">
            <a:spLocks noChangeArrowheads="1"/>
          </p:cNvSpPr>
          <p:nvPr/>
        </p:nvSpPr>
        <p:spPr bwMode="auto">
          <a:xfrm>
            <a:off x="5267459" y="3032615"/>
            <a:ext cx="762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>
                <a:latin typeface="+mn-ea"/>
                <a:ea typeface="+mn-ea"/>
              </a:rPr>
              <a:t>基址</a:t>
            </a:r>
          </a:p>
        </p:txBody>
      </p:sp>
      <p:sp>
        <p:nvSpPr>
          <p:cNvPr id="52" name="Text Box 75"/>
          <p:cNvSpPr txBox="1">
            <a:spLocks noChangeArrowheads="1"/>
          </p:cNvSpPr>
          <p:nvPr/>
        </p:nvSpPr>
        <p:spPr bwMode="auto">
          <a:xfrm>
            <a:off x="3883159" y="3045315"/>
            <a:ext cx="736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>
                <a:latin typeface="+mn-ea"/>
                <a:ea typeface="+mn-ea"/>
              </a:rPr>
              <a:t>段号</a:t>
            </a:r>
          </a:p>
        </p:txBody>
      </p:sp>
      <p:sp>
        <p:nvSpPr>
          <p:cNvPr id="53" name="Text Box 76"/>
          <p:cNvSpPr txBox="1">
            <a:spLocks noChangeArrowheads="1"/>
          </p:cNvSpPr>
          <p:nvPr/>
        </p:nvSpPr>
        <p:spPr bwMode="auto">
          <a:xfrm>
            <a:off x="7677284" y="3519148"/>
            <a:ext cx="105727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000"/>
              <a:t>8292</a:t>
            </a:r>
          </a:p>
        </p:txBody>
      </p:sp>
      <p:sp>
        <p:nvSpPr>
          <p:cNvPr id="54" name="Text Box 77"/>
          <p:cNvSpPr txBox="1">
            <a:spLocks noChangeArrowheads="1"/>
          </p:cNvSpPr>
          <p:nvPr/>
        </p:nvSpPr>
        <p:spPr bwMode="auto">
          <a:xfrm>
            <a:off x="8721859" y="3519148"/>
            <a:ext cx="1295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 dirty="0">
                <a:latin typeface="+mn-ea"/>
                <a:ea typeface="+mn-ea"/>
              </a:rPr>
              <a:t>物理地址</a:t>
            </a:r>
          </a:p>
        </p:txBody>
      </p:sp>
      <p:sp>
        <p:nvSpPr>
          <p:cNvPr id="55" name="Oval 78"/>
          <p:cNvSpPr>
            <a:spLocks noChangeArrowheads="1"/>
          </p:cNvSpPr>
          <p:nvPr/>
        </p:nvSpPr>
        <p:spPr bwMode="auto">
          <a:xfrm>
            <a:off x="8163059" y="2786128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6" name="AutoShape 79"/>
          <p:cNvSpPr/>
          <p:nvPr/>
        </p:nvSpPr>
        <p:spPr bwMode="auto">
          <a:xfrm rot="-5472468">
            <a:off x="8391660" y="1927559"/>
            <a:ext cx="74612" cy="989013"/>
          </a:xfrm>
          <a:prstGeom prst="leftBrace">
            <a:avLst>
              <a:gd name="adj1" fmla="val 110462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7" name="AutoShape 80"/>
          <p:cNvSpPr/>
          <p:nvPr/>
        </p:nvSpPr>
        <p:spPr bwMode="auto">
          <a:xfrm rot="-5472468">
            <a:off x="7589972" y="2132347"/>
            <a:ext cx="76200" cy="609600"/>
          </a:xfrm>
          <a:prstGeom prst="lef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8" name="Line 81"/>
          <p:cNvSpPr>
            <a:spLocks noChangeShapeType="1"/>
          </p:cNvSpPr>
          <p:nvPr/>
        </p:nvSpPr>
        <p:spPr bwMode="auto">
          <a:xfrm>
            <a:off x="8391659" y="2500647"/>
            <a:ext cx="0" cy="28548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59" name="Line 82"/>
          <p:cNvSpPr>
            <a:spLocks noChangeShapeType="1"/>
          </p:cNvSpPr>
          <p:nvPr/>
        </p:nvSpPr>
        <p:spPr bwMode="auto">
          <a:xfrm>
            <a:off x="8391659" y="3243328"/>
            <a:ext cx="0" cy="259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0" name="AutoShape 83"/>
          <p:cNvSpPr/>
          <p:nvPr/>
        </p:nvSpPr>
        <p:spPr bwMode="auto">
          <a:xfrm rot="-5472468">
            <a:off x="8309903" y="3673929"/>
            <a:ext cx="84138" cy="688975"/>
          </a:xfrm>
          <a:prstGeom prst="leftBrace">
            <a:avLst>
              <a:gd name="adj1" fmla="val 68239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" name="Oval 84"/>
          <p:cNvSpPr>
            <a:spLocks noChangeArrowheads="1"/>
          </p:cNvSpPr>
          <p:nvPr/>
        </p:nvSpPr>
        <p:spPr bwMode="auto">
          <a:xfrm>
            <a:off x="1990859" y="2653047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2" name="Line 85"/>
          <p:cNvSpPr>
            <a:spLocks noChangeShapeType="1"/>
          </p:cNvSpPr>
          <p:nvPr/>
        </p:nvSpPr>
        <p:spPr bwMode="auto">
          <a:xfrm>
            <a:off x="7629659" y="2500647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3" name="Line 86"/>
          <p:cNvSpPr>
            <a:spLocks noChangeShapeType="1"/>
          </p:cNvSpPr>
          <p:nvPr/>
        </p:nvSpPr>
        <p:spPr bwMode="auto">
          <a:xfrm flipH="1">
            <a:off x="2448059" y="2881647"/>
            <a:ext cx="518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4" name="Line 87"/>
          <p:cNvSpPr>
            <a:spLocks noChangeShapeType="1"/>
          </p:cNvSpPr>
          <p:nvPr/>
        </p:nvSpPr>
        <p:spPr bwMode="auto">
          <a:xfrm flipV="1">
            <a:off x="5267459" y="2348247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5" name="Line 88"/>
          <p:cNvSpPr>
            <a:spLocks noChangeShapeType="1"/>
          </p:cNvSpPr>
          <p:nvPr/>
        </p:nvSpPr>
        <p:spPr bwMode="auto">
          <a:xfrm>
            <a:off x="2219459" y="2348247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6" name="Line 89"/>
          <p:cNvSpPr>
            <a:spLocks noChangeShapeType="1"/>
          </p:cNvSpPr>
          <p:nvPr/>
        </p:nvSpPr>
        <p:spPr bwMode="auto">
          <a:xfrm>
            <a:off x="2219459" y="3007215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7" name="Line 90"/>
          <p:cNvSpPr>
            <a:spLocks noChangeShapeType="1"/>
          </p:cNvSpPr>
          <p:nvPr/>
        </p:nvSpPr>
        <p:spPr bwMode="auto">
          <a:xfrm>
            <a:off x="2219459" y="4302615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8" name="Line 91"/>
          <p:cNvSpPr>
            <a:spLocks noChangeShapeType="1"/>
          </p:cNvSpPr>
          <p:nvPr/>
        </p:nvSpPr>
        <p:spPr bwMode="auto">
          <a:xfrm>
            <a:off x="6029459" y="4424428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9" name="Line 92"/>
          <p:cNvSpPr>
            <a:spLocks noChangeShapeType="1"/>
          </p:cNvSpPr>
          <p:nvPr/>
        </p:nvSpPr>
        <p:spPr bwMode="auto">
          <a:xfrm flipV="1">
            <a:off x="7172459" y="3014728"/>
            <a:ext cx="0" cy="140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0" name="Line 93"/>
          <p:cNvSpPr>
            <a:spLocks noChangeShapeType="1"/>
          </p:cNvSpPr>
          <p:nvPr/>
        </p:nvSpPr>
        <p:spPr bwMode="auto">
          <a:xfrm>
            <a:off x="7172459" y="3014728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1" name="Text Box 94"/>
          <p:cNvSpPr txBox="1">
            <a:spLocks noChangeArrowheads="1"/>
          </p:cNvSpPr>
          <p:nvPr/>
        </p:nvSpPr>
        <p:spPr bwMode="auto">
          <a:xfrm>
            <a:off x="6029459" y="1891047"/>
            <a:ext cx="762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>
                <a:latin typeface="+mn-ea"/>
                <a:ea typeface="+mn-ea"/>
              </a:rPr>
              <a:t>越界</a:t>
            </a:r>
          </a:p>
        </p:txBody>
      </p:sp>
      <p:sp>
        <p:nvSpPr>
          <p:cNvPr id="72" name="Text Box 95"/>
          <p:cNvSpPr txBox="1">
            <a:spLocks noChangeArrowheads="1"/>
          </p:cNvSpPr>
          <p:nvPr/>
        </p:nvSpPr>
        <p:spPr bwMode="auto">
          <a:xfrm>
            <a:off x="8010659" y="1395210"/>
            <a:ext cx="1371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段内地址</a:t>
            </a:r>
            <a:r>
              <a:rPr lang="en-US" altLang="zh-CN" sz="2000" b="1" dirty="0">
                <a:solidFill>
                  <a:schemeClr val="accent2"/>
                </a:solidFill>
                <a:latin typeface="+mn-ea"/>
                <a:ea typeface="+mn-ea"/>
              </a:rPr>
              <a:t>d</a:t>
            </a:r>
          </a:p>
        </p:txBody>
      </p:sp>
      <p:sp>
        <p:nvSpPr>
          <p:cNvPr id="73" name="Text Box 96"/>
          <p:cNvSpPr txBox="1">
            <a:spLocks noChangeArrowheads="1"/>
          </p:cNvSpPr>
          <p:nvPr/>
        </p:nvSpPr>
        <p:spPr bwMode="auto">
          <a:xfrm>
            <a:off x="7096259" y="1421147"/>
            <a:ext cx="914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>
                <a:latin typeface="+mn-ea"/>
                <a:ea typeface="+mn-ea"/>
              </a:rPr>
              <a:t>段号</a:t>
            </a:r>
            <a:r>
              <a:rPr lang="en-US" altLang="zh-CN" sz="2000">
                <a:latin typeface="+mn-ea"/>
                <a:ea typeface="+mn-ea"/>
              </a:rPr>
              <a:t>S</a:t>
            </a:r>
          </a:p>
        </p:txBody>
      </p:sp>
      <p:graphicFrame>
        <p:nvGraphicFramePr>
          <p:cNvPr id="74" name="Group 139"/>
          <p:cNvGraphicFramePr>
            <a:graphicFrameLocks noGrp="1"/>
          </p:cNvGraphicFramePr>
          <p:nvPr/>
        </p:nvGraphicFramePr>
        <p:xfrm>
          <a:off x="8366259" y="4466208"/>
          <a:ext cx="914400" cy="15271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543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3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3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43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43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5" name="Line 141"/>
          <p:cNvSpPr>
            <a:spLocks noChangeShapeType="1"/>
          </p:cNvSpPr>
          <p:nvPr/>
        </p:nvSpPr>
        <p:spPr bwMode="auto">
          <a:xfrm>
            <a:off x="8366259" y="4096419"/>
            <a:ext cx="0" cy="15897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6" name="Line 142"/>
          <p:cNvSpPr>
            <a:spLocks noChangeShapeType="1"/>
          </p:cNvSpPr>
          <p:nvPr/>
        </p:nvSpPr>
        <p:spPr bwMode="auto">
          <a:xfrm flipH="1">
            <a:off x="7696199" y="4242511"/>
            <a:ext cx="69545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7" name="Line 143"/>
          <p:cNvSpPr>
            <a:spLocks noChangeShapeType="1"/>
          </p:cNvSpPr>
          <p:nvPr/>
        </p:nvSpPr>
        <p:spPr bwMode="auto">
          <a:xfrm>
            <a:off x="7705859" y="4255391"/>
            <a:ext cx="0" cy="82041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8" name="Line 144"/>
          <p:cNvSpPr>
            <a:spLocks noChangeShapeType="1"/>
          </p:cNvSpPr>
          <p:nvPr/>
        </p:nvSpPr>
        <p:spPr bwMode="auto">
          <a:xfrm>
            <a:off x="7705859" y="507580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9" name="Text Box 145"/>
          <p:cNvSpPr txBox="1">
            <a:spLocks noChangeArrowheads="1"/>
          </p:cNvSpPr>
          <p:nvPr/>
        </p:nvSpPr>
        <p:spPr bwMode="auto">
          <a:xfrm>
            <a:off x="7858259" y="4707508"/>
            <a:ext cx="533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000"/>
              <a:t>8K</a:t>
            </a:r>
          </a:p>
        </p:txBody>
      </p:sp>
      <p:sp>
        <p:nvSpPr>
          <p:cNvPr id="80" name="Text Box 146"/>
          <p:cNvSpPr txBox="1">
            <a:spLocks noChangeArrowheads="1"/>
          </p:cNvSpPr>
          <p:nvPr/>
        </p:nvSpPr>
        <p:spPr bwMode="auto">
          <a:xfrm>
            <a:off x="7591559" y="5152008"/>
            <a:ext cx="838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000" dirty="0"/>
              <a:t>8292</a:t>
            </a:r>
          </a:p>
        </p:txBody>
      </p:sp>
      <p:sp>
        <p:nvSpPr>
          <p:cNvPr id="81" name="Text Box 147"/>
          <p:cNvSpPr txBox="1">
            <a:spLocks noChangeArrowheads="1"/>
          </p:cNvSpPr>
          <p:nvPr/>
        </p:nvSpPr>
        <p:spPr bwMode="auto">
          <a:xfrm>
            <a:off x="7591559" y="5482208"/>
            <a:ext cx="838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000" dirty="0"/>
              <a:t>8692</a:t>
            </a:r>
          </a:p>
        </p:txBody>
      </p:sp>
      <p:sp>
        <p:nvSpPr>
          <p:cNvPr id="82" name="Text Box 148"/>
          <p:cNvSpPr txBox="1">
            <a:spLocks noChangeArrowheads="1"/>
          </p:cNvSpPr>
          <p:nvPr/>
        </p:nvSpPr>
        <p:spPr bwMode="auto">
          <a:xfrm>
            <a:off x="8467859" y="5999827"/>
            <a:ext cx="762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000" b="1" dirty="0">
                <a:latin typeface="+mn-ea"/>
                <a:ea typeface="+mn-ea"/>
              </a:rPr>
              <a:t>主存</a:t>
            </a:r>
          </a:p>
        </p:txBody>
      </p:sp>
      <p:sp>
        <p:nvSpPr>
          <p:cNvPr id="83" name="AutoShape 149"/>
          <p:cNvSpPr>
            <a:spLocks noChangeArrowheads="1"/>
          </p:cNvSpPr>
          <p:nvPr/>
        </p:nvSpPr>
        <p:spPr bwMode="auto">
          <a:xfrm>
            <a:off x="5267459" y="1052847"/>
            <a:ext cx="1447800" cy="457200"/>
          </a:xfrm>
          <a:prstGeom prst="wedgeEllipseCallout">
            <a:avLst>
              <a:gd name="adj1" fmla="val -43750"/>
              <a:gd name="adj2" fmla="val 1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S&gt;TL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分页和分段的主要区别</a:t>
            </a:r>
          </a:p>
        </p:txBody>
      </p:sp>
      <p:graphicFrame>
        <p:nvGraphicFramePr>
          <p:cNvPr id="84" name="Group 7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79678" y="1532577"/>
          <a:ext cx="9738575" cy="422427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8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3994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分页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分段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60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信息单位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页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段（逻辑上有意义）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4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信息完整性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离散分配方式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意义相对完整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60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页</a:t>
                      </a:r>
                      <a:r>
                        <a:rPr kumimoji="1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段的大小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固定，由系统决定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不固定，由程序员决定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60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地址空间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一维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二维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A1976459-4C01-5D2E-3F03-709E8DA5C75C}"/>
              </a:ext>
            </a:extLst>
          </p:cNvPr>
          <p:cNvSpPr txBox="1"/>
          <p:nvPr/>
        </p:nvSpPr>
        <p:spPr>
          <a:xfrm>
            <a:off x="7611415" y="5110524"/>
            <a:ext cx="338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（因为段长不固定，所以段号和段内地址都需要用户给出）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C8805D-DF6B-D1DF-ED5A-AA766AB3CA48}"/>
              </a:ext>
            </a:extLst>
          </p:cNvPr>
          <p:cNvSpPr txBox="1"/>
          <p:nvPr/>
        </p:nvSpPr>
        <p:spPr>
          <a:xfrm>
            <a:off x="4082602" y="5249023"/>
            <a:ext cx="262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（因为页面大小固定）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信息共享</a:t>
            </a:r>
          </a:p>
        </p:txBody>
      </p:sp>
      <p:grpSp>
        <p:nvGrpSpPr>
          <p:cNvPr id="31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69477"/>
            <a:ext cx="10838960" cy="4334858"/>
            <a:chOff x="660400" y="1580300"/>
            <a:chExt cx="10838960" cy="4334858"/>
          </a:xfrm>
        </p:grpSpPr>
        <p:sp>
          <p:nvSpPr>
            <p:cNvPr id="32" name="íṥḻîḑe"/>
            <p:cNvSpPr/>
            <p:nvPr/>
          </p:nvSpPr>
          <p:spPr>
            <a:xfrm>
              <a:off x="682048" y="1580300"/>
              <a:ext cx="3476055" cy="2567583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ïşḻiḍé"/>
            <p:cNvSpPr/>
            <p:nvPr/>
          </p:nvSpPr>
          <p:spPr>
            <a:xfrm>
              <a:off x="660400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分段的一个突出优点，是易于实现段的共享，即允许若干个进程共享一个或多个分段，且对段的保护也十分简单易行。</a:t>
              </a:r>
            </a:p>
          </p:txBody>
        </p:sp>
        <p:sp>
          <p:nvSpPr>
            <p:cNvPr id="36" name="îŝļiḋe"/>
            <p:cNvSpPr/>
            <p:nvPr/>
          </p:nvSpPr>
          <p:spPr>
            <a:xfrm>
              <a:off x="4352677" y="1580300"/>
              <a:ext cx="3476055" cy="2567583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ïšlïḑè"/>
            <p:cNvSpPr/>
            <p:nvPr/>
          </p:nvSpPr>
          <p:spPr>
            <a:xfrm>
              <a:off x="4331029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在分页系统中，虽然也能实现程序和数据的共享，但远不如分段系统来得方便。</a:t>
              </a:r>
            </a:p>
          </p:txBody>
        </p:sp>
        <p:sp>
          <p:nvSpPr>
            <p:cNvPr id="39" name="íŝḻiďé"/>
            <p:cNvSpPr/>
            <p:nvPr/>
          </p:nvSpPr>
          <p:spPr>
            <a:xfrm>
              <a:off x="8023305" y="1580300"/>
              <a:ext cx="3476055" cy="2567583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í$ḷîḋe"/>
            <p:cNvSpPr/>
            <p:nvPr/>
          </p:nvSpPr>
          <p:spPr>
            <a:xfrm>
              <a:off x="8001657" y="4245058"/>
              <a:ext cx="3497703" cy="1120422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23000"/>
                </a:lnSpc>
              </a:pPr>
              <a:r>
                <a:rPr lang="zh-CN" altLang="en-US" sz="2400" dirty="0">
                  <a:solidFill>
                    <a:srgbClr val="FF0000"/>
                  </a:solidFill>
                </a:rPr>
                <a:t>可重入代码</a:t>
              </a:r>
              <a:r>
                <a:rPr lang="zh-CN" altLang="en-US" sz="2400" dirty="0">
                  <a:solidFill>
                    <a:schemeClr val="tx1"/>
                  </a:solidFill>
                </a:rPr>
                <a:t>（纯代码）：一种允许多个进程同时访问的代码。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信息共享：一个共享页的例子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848" r="1698" b="850"/>
          <a:stretch>
            <a:fillRect/>
          </a:stretch>
        </p:blipFill>
        <p:spPr bwMode="auto">
          <a:xfrm>
            <a:off x="2770009" y="1044271"/>
            <a:ext cx="6535737" cy="531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信息共享：一个共享段的例子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6" y="1333983"/>
            <a:ext cx="11297285" cy="42786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分页存储管理方式</a:t>
            </a:r>
          </a:p>
        </p:txBody>
      </p:sp>
      <p:sp>
        <p:nvSpPr>
          <p:cNvPr id="31" name="内容占位符 2"/>
          <p:cNvSpPr txBox="1"/>
          <p:nvPr/>
        </p:nvSpPr>
        <p:spPr>
          <a:xfrm>
            <a:off x="1458934" y="1341438"/>
            <a:ext cx="9810079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/>
              <a:t>进程的逻辑地址空间可能是不连续的，如果有可用的物理内存，它将分给进程。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/>
              <a:t>把物理内存分成大小固定的块，称为</a:t>
            </a:r>
            <a:r>
              <a:rPr lang="zh-CN" altLang="en-US" sz="2400" dirty="0">
                <a:solidFill>
                  <a:srgbClr val="FF0000"/>
                </a:solidFill>
              </a:rPr>
              <a:t>物理块</a:t>
            </a:r>
            <a:r>
              <a:rPr lang="en-US" altLang="zh-CN" sz="2400" dirty="0"/>
              <a:t>(frame)</a:t>
            </a:r>
            <a:r>
              <a:rPr lang="zh-CN" altLang="en-US" sz="2400" dirty="0"/>
              <a:t>。（大小为</a:t>
            </a:r>
            <a:r>
              <a:rPr lang="en-US" altLang="zh-CN" sz="2400" dirty="0"/>
              <a:t>2</a:t>
            </a:r>
            <a:r>
              <a:rPr lang="zh-CN" altLang="en-US" sz="2400" dirty="0"/>
              <a:t>的幂，通常为</a:t>
            </a:r>
            <a:r>
              <a:rPr lang="en-US" altLang="zh-CN" sz="2400" dirty="0"/>
              <a:t>1KB~8KB</a:t>
            </a:r>
            <a:r>
              <a:rPr lang="zh-CN" altLang="en-US" sz="2400" dirty="0"/>
              <a:t>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/>
              <a:t>把逻辑内存也分成固定大小的块，称为</a:t>
            </a:r>
            <a:r>
              <a:rPr lang="zh-CN" altLang="en-US" sz="2400" dirty="0">
                <a:solidFill>
                  <a:srgbClr val="FF0000"/>
                </a:solidFill>
              </a:rPr>
              <a:t>页</a:t>
            </a:r>
            <a:r>
              <a:rPr lang="en-US" altLang="zh-CN" sz="2400" dirty="0"/>
              <a:t>(page)</a:t>
            </a:r>
            <a:r>
              <a:rPr lang="zh-CN" altLang="en-US" sz="2400" dirty="0"/>
              <a:t>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/>
              <a:t>保留所有空闲块的记录。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/>
              <a:t>运行一个有</a:t>
            </a:r>
            <a:r>
              <a:rPr lang="en-US" altLang="zh-CN" sz="2400" dirty="0"/>
              <a:t>N</a:t>
            </a:r>
            <a:r>
              <a:rPr lang="zh-CN" altLang="en-US" sz="2400" dirty="0"/>
              <a:t>页大小的程序，需要找到</a:t>
            </a:r>
            <a:r>
              <a:rPr lang="en-US" altLang="zh-CN" sz="2400" dirty="0"/>
              <a:t>N</a:t>
            </a:r>
            <a:r>
              <a:rPr lang="zh-CN" altLang="en-US" sz="2400" dirty="0"/>
              <a:t>个空的物理块来装入程序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/>
              <a:t>存在页</a:t>
            </a:r>
            <a:r>
              <a:rPr lang="zh-CN" altLang="en-US" sz="2400" b="1" u="sng" dirty="0">
                <a:solidFill>
                  <a:srgbClr val="0000FF"/>
                </a:solidFill>
              </a:rPr>
              <a:t>内碎片</a:t>
            </a:r>
            <a:r>
              <a:rPr lang="zh-CN" altLang="en-US" sz="2400" dirty="0"/>
              <a:t>：进程最后一页经常装不满，而形成不可利用的碎片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974" y="134143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974" y="2467492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974" y="335478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974" y="392173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974" y="4470544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974" y="5043862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段页式存储管理方式</a:t>
            </a:r>
          </a:p>
        </p:txBody>
      </p:sp>
      <p:sp>
        <p:nvSpPr>
          <p:cNvPr id="570" name="iṥlídè"/>
          <p:cNvSpPr/>
          <p:nvPr/>
        </p:nvSpPr>
        <p:spPr>
          <a:xfrm>
            <a:off x="6958245" y="1128057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571" name="iṡļiḓe"/>
          <p:cNvGrpSpPr/>
          <p:nvPr/>
        </p:nvGrpSpPr>
        <p:grpSpPr>
          <a:xfrm>
            <a:off x="660400" y="1298467"/>
            <a:ext cx="5907827" cy="2333733"/>
            <a:chOff x="660400" y="1787149"/>
            <a:chExt cx="5907827" cy="2333733"/>
          </a:xfrm>
        </p:grpSpPr>
        <p:grpSp>
          <p:nvGrpSpPr>
            <p:cNvPr id="1144" name="iSḻíḓè"/>
            <p:cNvGrpSpPr/>
            <p:nvPr/>
          </p:nvGrpSpPr>
          <p:grpSpPr>
            <a:xfrm>
              <a:off x="1296567" y="1835355"/>
              <a:ext cx="5271660" cy="2285527"/>
              <a:chOff x="1296567" y="1835355"/>
              <a:chExt cx="6648884" cy="2285527"/>
            </a:xfrm>
          </p:grpSpPr>
          <p:sp>
            <p:nvSpPr>
              <p:cNvPr id="1148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基本原理：</a:t>
                </a:r>
              </a:p>
            </p:txBody>
          </p:sp>
          <p:sp>
            <p:nvSpPr>
              <p:cNvPr id="1149" name="íşļîḓé"/>
              <p:cNvSpPr/>
              <p:nvPr/>
            </p:nvSpPr>
            <p:spPr bwMode="auto">
              <a:xfrm>
                <a:off x="1296567" y="2279077"/>
                <a:ext cx="6648884" cy="18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分段和分页原理的结合</a:t>
                </a:r>
                <a:r>
                  <a:rPr lang="zh-CN" altLang="en-US" sz="2400" dirty="0"/>
                  <a:t>，即先将用户程序分成若干段，再把每个段分成若干个页，并为每个段赋予一个段名。</a:t>
                </a:r>
              </a:p>
            </p:txBody>
          </p:sp>
        </p:grpSp>
        <p:grpSp>
          <p:nvGrpSpPr>
            <p:cNvPr id="1145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1146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7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72" name="iŝļïḓê"/>
          <p:cNvGrpSpPr/>
          <p:nvPr/>
        </p:nvGrpSpPr>
        <p:grpSpPr>
          <a:xfrm>
            <a:off x="660400" y="3994675"/>
            <a:ext cx="6297847" cy="1984429"/>
            <a:chOff x="660400" y="2092935"/>
            <a:chExt cx="6297847" cy="1984429"/>
          </a:xfrm>
        </p:grpSpPr>
        <p:grpSp>
          <p:nvGrpSpPr>
            <p:cNvPr id="574" name="ïṧļïḓe"/>
            <p:cNvGrpSpPr/>
            <p:nvPr/>
          </p:nvGrpSpPr>
          <p:grpSpPr>
            <a:xfrm>
              <a:off x="1296567" y="2092935"/>
              <a:ext cx="5661680" cy="1984429"/>
              <a:chOff x="1296567" y="2092935"/>
              <a:chExt cx="7140794" cy="1984429"/>
            </a:xfrm>
          </p:grpSpPr>
          <p:sp>
            <p:nvSpPr>
              <p:cNvPr id="1142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优点：</a:t>
                </a:r>
              </a:p>
            </p:txBody>
          </p:sp>
          <p:sp>
            <p:nvSpPr>
              <p:cNvPr id="1143" name="íşľíḑè"/>
              <p:cNvSpPr/>
              <p:nvPr/>
            </p:nvSpPr>
            <p:spPr bwMode="auto">
              <a:xfrm>
                <a:off x="1312811" y="2588173"/>
                <a:ext cx="6632637" cy="1489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既有分段系统的便于实现、可共享、易于保护、可动态链接；</a:t>
                </a:r>
              </a:p>
              <a:p>
                <a:pPr marL="342900" lvl="1" indent="-342900">
                  <a:lnSpc>
                    <a:spcPct val="123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又能像分页系统，很好地解决内存的外部碎片问题。</a:t>
                </a:r>
              </a:p>
            </p:txBody>
          </p:sp>
        </p:grpSp>
        <p:grpSp>
          <p:nvGrpSpPr>
            <p:cNvPr id="1139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140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1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作业地址空间和地址结构</a:t>
            </a:r>
          </a:p>
        </p:txBody>
      </p:sp>
      <p:graphicFrame>
        <p:nvGraphicFramePr>
          <p:cNvPr id="18" name="Group 116"/>
          <p:cNvGraphicFramePr>
            <a:graphicFrameLocks noGrp="1"/>
          </p:cNvGraphicFramePr>
          <p:nvPr/>
        </p:nvGraphicFramePr>
        <p:xfrm>
          <a:off x="2343955" y="1859038"/>
          <a:ext cx="1752600" cy="2249488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608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1" marB="46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42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1" marB="46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42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1" marB="46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499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1" marB="46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05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51" marB="46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2318555" y="1325638"/>
            <a:ext cx="14732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400" dirty="0">
                <a:latin typeface="+mn-ea"/>
                <a:ea typeface="+mn-ea"/>
              </a:rPr>
              <a:t>主程序段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1277155" y="3535438"/>
            <a:ext cx="990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>
                <a:latin typeface="+mn-ea"/>
                <a:ea typeface="+mn-ea"/>
              </a:rPr>
              <a:t>16K</a:t>
            </a: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1277155" y="3243338"/>
            <a:ext cx="990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>
                <a:latin typeface="+mn-ea"/>
                <a:ea typeface="+mn-ea"/>
              </a:rPr>
              <a:t>15K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1277155" y="2773438"/>
            <a:ext cx="990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>
                <a:latin typeface="+mn-ea"/>
                <a:ea typeface="+mn-ea"/>
              </a:rPr>
              <a:t>12K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1277155" y="2392438"/>
            <a:ext cx="990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>
                <a:latin typeface="+mn-ea"/>
                <a:ea typeface="+mn-ea"/>
              </a:rPr>
              <a:t>8K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1302555" y="2011438"/>
            <a:ext cx="990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>
                <a:latin typeface="+mn-ea"/>
                <a:ea typeface="+mn-ea"/>
              </a:rPr>
              <a:t>4K</a:t>
            </a: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1277155" y="1706638"/>
            <a:ext cx="990600" cy="476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>
                <a:latin typeface="+mn-ea"/>
                <a:ea typeface="+mn-ea"/>
              </a:rPr>
              <a:t>0</a:t>
            </a:r>
          </a:p>
        </p:txBody>
      </p:sp>
      <p:graphicFrame>
        <p:nvGraphicFramePr>
          <p:cNvPr id="27" name="Group 111"/>
          <p:cNvGraphicFramePr>
            <a:graphicFrameLocks noGrp="1"/>
          </p:cNvGraphicFramePr>
          <p:nvPr/>
        </p:nvGraphicFramePr>
        <p:xfrm>
          <a:off x="5188755" y="1886229"/>
          <a:ext cx="1752600" cy="733426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78" marB="4607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78" marB="4607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 Box 57"/>
          <p:cNvSpPr txBox="1">
            <a:spLocks noChangeArrowheads="1"/>
          </p:cNvSpPr>
          <p:nvPr/>
        </p:nvSpPr>
        <p:spPr bwMode="auto">
          <a:xfrm>
            <a:off x="5188755" y="1352829"/>
            <a:ext cx="14478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400" dirty="0">
                <a:latin typeface="+mn-ea"/>
                <a:ea typeface="+mn-ea"/>
              </a:rPr>
              <a:t>子程序段</a:t>
            </a:r>
          </a:p>
        </p:txBody>
      </p:sp>
      <p:sp>
        <p:nvSpPr>
          <p:cNvPr id="29" name="Text Box 61"/>
          <p:cNvSpPr txBox="1">
            <a:spLocks noChangeArrowheads="1"/>
          </p:cNvSpPr>
          <p:nvPr/>
        </p:nvSpPr>
        <p:spPr bwMode="auto">
          <a:xfrm>
            <a:off x="4452155" y="2419629"/>
            <a:ext cx="6604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8K</a:t>
            </a:r>
          </a:p>
        </p:txBody>
      </p:sp>
      <p:sp>
        <p:nvSpPr>
          <p:cNvPr id="30" name="Text Box 62"/>
          <p:cNvSpPr txBox="1">
            <a:spLocks noChangeArrowheads="1"/>
          </p:cNvSpPr>
          <p:nvPr/>
        </p:nvSpPr>
        <p:spPr bwMode="auto">
          <a:xfrm>
            <a:off x="4401355" y="2038629"/>
            <a:ext cx="736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4K</a:t>
            </a:r>
          </a:p>
        </p:txBody>
      </p:sp>
      <p:sp>
        <p:nvSpPr>
          <p:cNvPr id="31" name="Text Box 63"/>
          <p:cNvSpPr txBox="1">
            <a:spLocks noChangeArrowheads="1"/>
          </p:cNvSpPr>
          <p:nvPr/>
        </p:nvSpPr>
        <p:spPr bwMode="auto">
          <a:xfrm>
            <a:off x="4579155" y="1733829"/>
            <a:ext cx="5334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0</a:t>
            </a:r>
          </a:p>
        </p:txBody>
      </p:sp>
      <p:sp>
        <p:nvSpPr>
          <p:cNvPr id="32" name="Text Box 83"/>
          <p:cNvSpPr txBox="1">
            <a:spLocks noChangeArrowheads="1"/>
          </p:cNvSpPr>
          <p:nvPr/>
        </p:nvSpPr>
        <p:spPr bwMode="auto">
          <a:xfrm>
            <a:off x="8681254" y="1352831"/>
            <a:ext cx="11430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zh-CN" altLang="en-US" sz="2400">
                <a:latin typeface="+mn-ea"/>
                <a:ea typeface="+mn-ea"/>
              </a:rPr>
              <a:t>数据段</a:t>
            </a:r>
          </a:p>
        </p:txBody>
      </p:sp>
      <p:sp>
        <p:nvSpPr>
          <p:cNvPr id="33" name="Text Box 85"/>
          <p:cNvSpPr txBox="1">
            <a:spLocks noChangeArrowheads="1"/>
          </p:cNvSpPr>
          <p:nvPr/>
        </p:nvSpPr>
        <p:spPr bwMode="auto">
          <a:xfrm>
            <a:off x="7563654" y="3219731"/>
            <a:ext cx="7874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12K</a:t>
            </a:r>
          </a:p>
        </p:txBody>
      </p:sp>
      <p:sp>
        <p:nvSpPr>
          <p:cNvPr id="34" name="Text Box 86"/>
          <p:cNvSpPr txBox="1">
            <a:spLocks noChangeArrowheads="1"/>
          </p:cNvSpPr>
          <p:nvPr/>
        </p:nvSpPr>
        <p:spPr bwMode="auto">
          <a:xfrm>
            <a:off x="7525554" y="2856538"/>
            <a:ext cx="7874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10K</a:t>
            </a:r>
          </a:p>
        </p:txBody>
      </p:sp>
      <p:sp>
        <p:nvSpPr>
          <p:cNvPr id="35" name="Text Box 87"/>
          <p:cNvSpPr txBox="1">
            <a:spLocks noChangeArrowheads="1"/>
          </p:cNvSpPr>
          <p:nvPr/>
        </p:nvSpPr>
        <p:spPr bwMode="auto">
          <a:xfrm>
            <a:off x="7538254" y="2453392"/>
            <a:ext cx="7620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8K</a:t>
            </a:r>
          </a:p>
        </p:txBody>
      </p:sp>
      <p:sp>
        <p:nvSpPr>
          <p:cNvPr id="36" name="Text Box 88"/>
          <p:cNvSpPr txBox="1">
            <a:spLocks noChangeArrowheads="1"/>
          </p:cNvSpPr>
          <p:nvPr/>
        </p:nvSpPr>
        <p:spPr bwMode="auto">
          <a:xfrm>
            <a:off x="7589054" y="2038631"/>
            <a:ext cx="736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4K</a:t>
            </a:r>
          </a:p>
        </p:txBody>
      </p:sp>
      <p:sp>
        <p:nvSpPr>
          <p:cNvPr id="37" name="Text Box 89"/>
          <p:cNvSpPr txBox="1">
            <a:spLocks noChangeArrowheads="1"/>
          </p:cNvSpPr>
          <p:nvPr/>
        </p:nvSpPr>
        <p:spPr bwMode="auto">
          <a:xfrm>
            <a:off x="7792254" y="1733831"/>
            <a:ext cx="5080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0</a:t>
            </a:r>
          </a:p>
        </p:txBody>
      </p:sp>
      <p:graphicFrame>
        <p:nvGraphicFramePr>
          <p:cNvPr id="38" name="Group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92353"/>
              </p:ext>
            </p:extLst>
          </p:nvPr>
        </p:nvGraphicFramePr>
        <p:xfrm>
          <a:off x="2267755" y="4988831"/>
          <a:ext cx="7861299" cy="556436"/>
        </p:xfrm>
        <a:graphic>
          <a:graphicData uri="http://schemas.openxmlformats.org/drawingml/2006/table">
            <a:tbl>
              <a:tblPr/>
              <a:tblGrid>
                <a:gridCol w="2620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0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0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436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段号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</a:t>
                      </a:r>
                    </a:p>
                  </a:txBody>
                  <a:tcPr marL="107421" marR="107421" marT="53711" marB="5371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段内页号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107421" marR="107421" marT="53711" marB="53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内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地址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</a:t>
                      </a:r>
                    </a:p>
                  </a:txBody>
                  <a:tcPr marL="107421" marR="107421" marT="53711" marB="53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Text Box 108"/>
          <p:cNvSpPr txBox="1">
            <a:spLocks noChangeArrowheads="1"/>
          </p:cNvSpPr>
          <p:nvPr/>
        </p:nvSpPr>
        <p:spPr bwMode="auto">
          <a:xfrm>
            <a:off x="5493555" y="4218201"/>
            <a:ext cx="11430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(a)</a:t>
            </a:r>
          </a:p>
        </p:txBody>
      </p:sp>
      <p:sp>
        <p:nvSpPr>
          <p:cNvPr id="40" name="Text Box 109"/>
          <p:cNvSpPr txBox="1">
            <a:spLocks noChangeArrowheads="1"/>
          </p:cNvSpPr>
          <p:nvPr/>
        </p:nvSpPr>
        <p:spPr bwMode="auto">
          <a:xfrm>
            <a:off x="5493555" y="5644461"/>
            <a:ext cx="11430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(b)</a:t>
            </a:r>
          </a:p>
        </p:txBody>
      </p:sp>
      <p:graphicFrame>
        <p:nvGraphicFramePr>
          <p:cNvPr id="41" name="Group 112"/>
          <p:cNvGraphicFramePr>
            <a:graphicFrameLocks noGrp="1"/>
          </p:cNvGraphicFramePr>
          <p:nvPr/>
        </p:nvGraphicFramePr>
        <p:xfrm>
          <a:off x="8376454" y="1886229"/>
          <a:ext cx="1752600" cy="1632752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818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1" marB="460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18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1" marB="460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18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1" marB="460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18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01" marB="460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段页式存储管理方式的地址变换过程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771" y="1090108"/>
            <a:ext cx="1017270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5.1 </a:t>
            </a:r>
            <a:r>
              <a:rPr lang="zh-CN" altLang="en-US" sz="2400" dirty="0">
                <a:latin typeface="+mj-ea"/>
                <a:ea typeface="+mj-ea"/>
              </a:rPr>
              <a:t>存储器的层次结构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5.2 </a:t>
            </a:r>
            <a:r>
              <a:rPr lang="zh-CN" altLang="en-US" sz="2400" dirty="0">
                <a:latin typeface="+mj-ea"/>
              </a:rPr>
              <a:t>程序的装入和链接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5.3 </a:t>
            </a:r>
            <a:r>
              <a:rPr lang="zh-CN" altLang="en-US" sz="2400" dirty="0">
                <a:latin typeface="+mj-ea"/>
              </a:rPr>
              <a:t>对换与覆盖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90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5.4 </a:t>
            </a:r>
            <a:r>
              <a:rPr lang="zh-CN" altLang="en-US" sz="2400" dirty="0">
                <a:latin typeface="+mj-ea"/>
              </a:rPr>
              <a:t>连续分配存储管理方式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5.5 </a:t>
            </a:r>
            <a:r>
              <a:rPr lang="zh-CN" altLang="en-US" sz="2400" dirty="0">
                <a:latin typeface="+mj-ea"/>
              </a:rPr>
              <a:t>分页存储管理方式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5.6 </a:t>
            </a:r>
            <a:r>
              <a:rPr lang="zh-CN" altLang="en-US" sz="2400" dirty="0">
                <a:latin typeface="+mj-ea"/>
              </a:rPr>
              <a:t>分段存储管理方式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4021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5.7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基于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IA-32/x86-64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架构</a:t>
            </a:r>
          </a:p>
          <a:p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      的内存管理策略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5</a:t>
            </a:r>
            <a:r>
              <a:rPr lang="zh-CN" altLang="en-US" sz="3600" dirty="0">
                <a:solidFill>
                  <a:srgbClr val="000000"/>
                </a:solidFill>
              </a:rPr>
              <a:t>章    存储器管理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IA-32</a:t>
            </a:r>
            <a:r>
              <a:rPr lang="zh-CN" altLang="en-US" sz="2800" b="1" dirty="0">
                <a:solidFill>
                  <a:schemeClr val="bg1"/>
                </a:solidFill>
              </a:rPr>
              <a:t>架构下的内存管理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1056291" y="1269801"/>
            <a:ext cx="10277467" cy="586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600" dirty="0"/>
              <a:t>分为两部分：</a:t>
            </a:r>
            <a:r>
              <a:rPr lang="zh-CN" altLang="en-US" sz="2600" dirty="0">
                <a:solidFill>
                  <a:srgbClr val="FF0000"/>
                </a:solidFill>
              </a:rPr>
              <a:t>分段和分页</a:t>
            </a:r>
            <a:endParaRPr lang="en-US" altLang="zh-CN" sz="2600" dirty="0"/>
          </a:p>
        </p:txBody>
      </p:sp>
      <p:sp>
        <p:nvSpPr>
          <p:cNvPr id="4" name="矩形 3"/>
          <p:cNvSpPr/>
          <p:nvPr/>
        </p:nvSpPr>
        <p:spPr>
          <a:xfrm>
            <a:off x="1056291" y="1855843"/>
            <a:ext cx="10277467" cy="586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zh-CN" sz="2600" dirty="0"/>
              <a:t>工作方案</a:t>
            </a:r>
            <a:r>
              <a:rPr lang="zh-CN" altLang="en-US" sz="2600" dirty="0"/>
              <a:t>：</a:t>
            </a:r>
            <a:endParaRPr lang="en-US" altLang="zh-CN" sz="2600" dirty="0"/>
          </a:p>
        </p:txBody>
      </p:sp>
      <p:sp>
        <p:nvSpPr>
          <p:cNvPr id="5" name="ïṩḷiďè"/>
          <p:cNvSpPr/>
          <p:nvPr/>
        </p:nvSpPr>
        <p:spPr>
          <a:xfrm>
            <a:off x="0" y="2858696"/>
            <a:ext cx="12192000" cy="1420426"/>
          </a:xfrm>
          <a:prstGeom prst="rect">
            <a:avLst/>
          </a:prstGeom>
          <a:blipFill>
            <a:blip r:embed="rId2"/>
            <a:srcRect/>
            <a:stretch>
              <a:fillRect t="-193116" b="-189697"/>
            </a:stretch>
          </a:blipFill>
          <a:ln w="12700" cap="flat" cmpd="sng" algn="ctr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6" name="işḷiḍè"/>
          <p:cNvGrpSpPr/>
          <p:nvPr/>
        </p:nvGrpSpPr>
        <p:grpSpPr>
          <a:xfrm>
            <a:off x="660401" y="2907523"/>
            <a:ext cx="2899546" cy="3094031"/>
            <a:chOff x="660401" y="2173427"/>
            <a:chExt cx="2899546" cy="3094031"/>
          </a:xfrm>
        </p:grpSpPr>
        <p:sp>
          <p:nvSpPr>
            <p:cNvPr id="7" name="iṣḻîďé"/>
            <p:cNvSpPr/>
            <p:nvPr/>
          </p:nvSpPr>
          <p:spPr>
            <a:xfrm>
              <a:off x="1448788" y="2173427"/>
              <a:ext cx="1322773" cy="132277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3200" dirty="0">
                  <a:solidFill>
                    <a:schemeClr val="bg1"/>
                  </a:solidFill>
                </a:rPr>
                <a:t>01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iṧľiḑé"/>
            <p:cNvSpPr/>
            <p:nvPr/>
          </p:nvSpPr>
          <p:spPr>
            <a:xfrm>
              <a:off x="660401" y="3711634"/>
              <a:ext cx="2899546" cy="1555824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2400" b="1" dirty="0">
                  <a:solidFill>
                    <a:srgbClr val="FF0000"/>
                  </a:solidFill>
                </a:rPr>
                <a:t>CPU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生成逻辑地址，并将其交给分段单元</a:t>
              </a:r>
            </a:p>
          </p:txBody>
        </p:sp>
      </p:grpSp>
      <p:grpSp>
        <p:nvGrpSpPr>
          <p:cNvPr id="11" name="ïsļïḋê"/>
          <p:cNvGrpSpPr/>
          <p:nvPr/>
        </p:nvGrpSpPr>
        <p:grpSpPr>
          <a:xfrm>
            <a:off x="4639877" y="2907523"/>
            <a:ext cx="2899546" cy="3094031"/>
            <a:chOff x="660401" y="2173427"/>
            <a:chExt cx="2899546" cy="3094031"/>
          </a:xfrm>
        </p:grpSpPr>
        <p:sp>
          <p:nvSpPr>
            <p:cNvPr id="12" name="íSḷiḑê"/>
            <p:cNvSpPr/>
            <p:nvPr/>
          </p:nvSpPr>
          <p:spPr>
            <a:xfrm>
              <a:off x="1448788" y="2173427"/>
              <a:ext cx="1322773" cy="132277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3200" dirty="0">
                  <a:solidFill>
                    <a:schemeClr val="bg1"/>
                  </a:solidFill>
                </a:rPr>
                <a:t>02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3" name="í$ḻïḍe"/>
            <p:cNvSpPr/>
            <p:nvPr/>
          </p:nvSpPr>
          <p:spPr>
            <a:xfrm>
              <a:off x="660401" y="3711634"/>
              <a:ext cx="2899546" cy="1555824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分段单元为每个逻辑地址生成一个线性地址</a:t>
              </a:r>
            </a:p>
          </p:txBody>
        </p:sp>
      </p:grpSp>
      <p:grpSp>
        <p:nvGrpSpPr>
          <p:cNvPr id="14" name="ísľïḍè"/>
          <p:cNvGrpSpPr/>
          <p:nvPr/>
        </p:nvGrpSpPr>
        <p:grpSpPr>
          <a:xfrm>
            <a:off x="8619354" y="2907523"/>
            <a:ext cx="2899546" cy="3094031"/>
            <a:chOff x="660401" y="2173427"/>
            <a:chExt cx="2899546" cy="3094031"/>
          </a:xfrm>
        </p:grpSpPr>
        <p:sp>
          <p:nvSpPr>
            <p:cNvPr id="15" name="îśḷíḍe"/>
            <p:cNvSpPr/>
            <p:nvPr/>
          </p:nvSpPr>
          <p:spPr>
            <a:xfrm>
              <a:off x="1448788" y="2173427"/>
              <a:ext cx="1322773" cy="132277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3200" dirty="0">
                  <a:solidFill>
                    <a:schemeClr val="bg1"/>
                  </a:solidFill>
                </a:rPr>
                <a:t>03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8" name="iṧḷiḓê"/>
            <p:cNvSpPr/>
            <p:nvPr/>
          </p:nvSpPr>
          <p:spPr>
            <a:xfrm>
              <a:off x="660401" y="3711633"/>
              <a:ext cx="2899546" cy="1555825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将线性地址交给分页单元，以生成内存的物理地址</a:t>
              </a: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4183062" y="4640624"/>
            <a:ext cx="0" cy="64112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066509" y="4640624"/>
            <a:ext cx="0" cy="64112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IA-32</a:t>
            </a:r>
            <a:r>
              <a:rPr lang="zh-CN" altLang="en-US" sz="2800" b="1" dirty="0">
                <a:solidFill>
                  <a:schemeClr val="bg1"/>
                </a:solidFill>
              </a:rPr>
              <a:t>架构的分页（二级分页）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8963" y="785612"/>
            <a:ext cx="7510809" cy="56934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IA-32</a:t>
            </a:r>
            <a:r>
              <a:rPr lang="zh-CN" altLang="en-US" sz="2800" b="1" dirty="0">
                <a:solidFill>
                  <a:schemeClr val="bg1"/>
                </a:solidFill>
              </a:rPr>
              <a:t>架构的分页（三级分页）</a:t>
            </a:r>
          </a:p>
        </p:txBody>
      </p:sp>
      <p:sp>
        <p:nvSpPr>
          <p:cNvPr id="4" name="矩形 3"/>
          <p:cNvSpPr/>
          <p:nvPr/>
        </p:nvSpPr>
        <p:spPr>
          <a:xfrm>
            <a:off x="785834" y="1166770"/>
            <a:ext cx="10277467" cy="15764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lnSpc>
                <a:spcPct val="123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00"/>
                </a:solidFill>
              </a:rPr>
              <a:t>针对</a:t>
            </a:r>
            <a:r>
              <a:rPr lang="en-US" altLang="zh-CN" sz="2400" dirty="0">
                <a:solidFill>
                  <a:srgbClr val="FF0000"/>
                </a:solidFill>
              </a:rPr>
              <a:t>64</a:t>
            </a:r>
            <a:r>
              <a:rPr lang="zh-CN" altLang="en-US" sz="2400" dirty="0">
                <a:solidFill>
                  <a:srgbClr val="FF0000"/>
                </a:solidFill>
              </a:rPr>
              <a:t>位的硬件平台，二级分页不合适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23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Linux</a:t>
            </a:r>
            <a:r>
              <a:rPr lang="zh-CN" altLang="en-US" sz="2400" dirty="0"/>
              <a:t>采用了适合</a:t>
            </a:r>
            <a:r>
              <a:rPr lang="en-US" altLang="zh-CN" sz="2400" dirty="0"/>
              <a:t>32</a:t>
            </a:r>
            <a:r>
              <a:rPr lang="zh-CN" altLang="en-US" sz="2400" dirty="0"/>
              <a:t>和</a:t>
            </a:r>
            <a:r>
              <a:rPr lang="en-US" altLang="zh-CN" sz="2400" dirty="0"/>
              <a:t>64</a:t>
            </a:r>
            <a:r>
              <a:rPr lang="zh-CN" altLang="en-US" sz="2400" dirty="0"/>
              <a:t>位架构的三级分页模式</a:t>
            </a:r>
            <a:endParaRPr lang="en-US" altLang="zh-CN" sz="2400" dirty="0"/>
          </a:p>
          <a:p>
            <a:pPr marL="457200" indent="-457200">
              <a:lnSpc>
                <a:spcPct val="123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采用</a:t>
            </a:r>
            <a:r>
              <a:rPr lang="zh-CN" altLang="zh-CN" sz="2400" dirty="0"/>
              <a:t>页地址扩展</a:t>
            </a:r>
            <a:r>
              <a:rPr lang="en-US" altLang="zh-CN" sz="2400" dirty="0"/>
              <a:t>PAE</a:t>
            </a:r>
            <a:r>
              <a:rPr lang="zh-CN" altLang="en-US" sz="2400" dirty="0"/>
              <a:t>，可</a:t>
            </a:r>
            <a:r>
              <a:rPr lang="zh-CN" altLang="zh-CN" sz="2400" dirty="0"/>
              <a:t>访问大于</a:t>
            </a:r>
            <a:r>
              <a:rPr lang="en-US" altLang="zh-CN" sz="2400" dirty="0"/>
              <a:t>4GB</a:t>
            </a:r>
            <a:r>
              <a:rPr lang="zh-CN" altLang="zh-CN" sz="2400" dirty="0"/>
              <a:t>的物理地址空间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23341" y="2537139"/>
            <a:ext cx="9839960" cy="39414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80619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IA-32X86-64</a:t>
            </a:r>
            <a:r>
              <a:rPr lang="zh-CN" altLang="en-US" sz="2800" b="1" dirty="0">
                <a:solidFill>
                  <a:schemeClr val="bg1"/>
                </a:solidFill>
              </a:rPr>
              <a:t>架构的地址架构的分页（三级分页）</a:t>
            </a:r>
          </a:p>
        </p:txBody>
      </p:sp>
      <p:sp>
        <p:nvSpPr>
          <p:cNvPr id="4" name="矩形 3"/>
          <p:cNvSpPr/>
          <p:nvPr/>
        </p:nvSpPr>
        <p:spPr>
          <a:xfrm>
            <a:off x="746078" y="1431812"/>
            <a:ext cx="10862827" cy="28751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64</a:t>
            </a:r>
            <a:r>
              <a:rPr lang="zh-CN" altLang="en-US" sz="2400" dirty="0"/>
              <a:t>位的地址空间意味着寻址的内存达到</a:t>
            </a:r>
            <a:r>
              <a:rPr lang="en-US" altLang="zh-CN" sz="2400" dirty="0"/>
              <a:t>264B</a:t>
            </a:r>
            <a:r>
              <a:rPr lang="zh-CN" altLang="en-US" sz="2400" dirty="0"/>
              <a:t>，即大于</a:t>
            </a:r>
            <a:r>
              <a:rPr lang="en-US" altLang="zh-CN" sz="2400" dirty="0"/>
              <a:t>16EB</a:t>
            </a:r>
            <a:r>
              <a:rPr lang="zh-CN" altLang="en-US" sz="2400" dirty="0"/>
              <a:t>（</a:t>
            </a:r>
            <a:r>
              <a:rPr lang="en-US" altLang="zh-CN" sz="2400" dirty="0"/>
              <a:t>1EB = 220TB</a:t>
            </a:r>
            <a:r>
              <a:rPr lang="zh-CN" altLang="en-US" sz="2400" dirty="0"/>
              <a:t>）。</a:t>
            </a:r>
          </a:p>
          <a:p>
            <a:pPr marL="457200" indent="-457200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目前采用四级分页模式，支持</a:t>
            </a:r>
            <a:r>
              <a:rPr lang="en-US" altLang="zh-CN" sz="2400" dirty="0"/>
              <a:t>48</a:t>
            </a:r>
            <a:r>
              <a:rPr lang="zh-CN" altLang="en-US" sz="2400" dirty="0"/>
              <a:t>位虚地址，它的页面大小可为</a:t>
            </a:r>
            <a:r>
              <a:rPr lang="en-US" altLang="zh-CN" sz="2400" dirty="0"/>
              <a:t>4KB</a:t>
            </a:r>
            <a:r>
              <a:rPr lang="zh-CN" altLang="en-US" sz="2400" dirty="0"/>
              <a:t>、</a:t>
            </a:r>
            <a:r>
              <a:rPr lang="en-US" altLang="zh-CN" sz="2400" dirty="0"/>
              <a:t>2MB</a:t>
            </a:r>
            <a:r>
              <a:rPr lang="zh-CN" altLang="en-US" sz="2400" dirty="0"/>
              <a:t>或</a:t>
            </a:r>
            <a:r>
              <a:rPr lang="en-US" altLang="zh-CN" sz="2400" dirty="0"/>
              <a:t>1GB</a:t>
            </a:r>
            <a:r>
              <a:rPr lang="zh-CN" altLang="en-US" sz="2400" dirty="0"/>
              <a:t>。</a:t>
            </a:r>
          </a:p>
          <a:p>
            <a:pPr marL="457200" indent="-457200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能够采用</a:t>
            </a:r>
            <a:r>
              <a:rPr lang="en-US" altLang="zh-CN" sz="2400" dirty="0"/>
              <a:t>PAE</a:t>
            </a:r>
            <a:r>
              <a:rPr lang="zh-CN" altLang="en-US" sz="2400" dirty="0"/>
              <a:t>，系统虚拟地址的大小为</a:t>
            </a:r>
            <a:r>
              <a:rPr lang="en-US" altLang="zh-CN" sz="2400" dirty="0"/>
              <a:t>48</a:t>
            </a:r>
            <a:r>
              <a:rPr lang="zh-CN" altLang="en-US" sz="2400" dirty="0"/>
              <a:t>位，可支持</a:t>
            </a:r>
            <a:r>
              <a:rPr lang="en-US" altLang="zh-CN" sz="2400" dirty="0"/>
              <a:t>52</a:t>
            </a:r>
            <a:r>
              <a:rPr lang="zh-CN" altLang="en-US" sz="2400" dirty="0"/>
              <a:t>位的物理地址（</a:t>
            </a:r>
            <a:r>
              <a:rPr lang="en-US" altLang="zh-CN" sz="2400" dirty="0"/>
              <a:t>4096TB</a:t>
            </a:r>
            <a:r>
              <a:rPr lang="zh-CN" altLang="en-US" sz="2400" dirty="0"/>
              <a:t>）。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01" y="4907506"/>
            <a:ext cx="11334380" cy="88565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5章 知识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55" y="1159510"/>
            <a:ext cx="7411720" cy="5622290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4334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学而时习之（第</a:t>
            </a:r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</a:rPr>
              <a:t>章总结）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346521" y="1618422"/>
          <a:ext cx="3839113" cy="47894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3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第1章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微软雅黑 (正文)"/>
                        </a:rPr>
                        <a:t>操作系统引论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进程的描述与控制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第3章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处理机调度与死锁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第4章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进程同步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软雅黑 (正文)"/>
                        </a:rPr>
                        <a:t>第5章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微软雅黑 (正文)"/>
                        </a:rPr>
                        <a:t>存储器管理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第6章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虚拟存储器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第7章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输入</a:t>
                      </a:r>
                      <a:r>
                        <a:rPr lang="en-US" sz="2000" dirty="0">
                          <a:latin typeface="微软雅黑 (正文)"/>
                        </a:rPr>
                        <a:t>/</a:t>
                      </a:r>
                      <a:r>
                        <a:rPr lang="en-US" sz="2000" dirty="0" err="1">
                          <a:latin typeface="微软雅黑 (正文)"/>
                        </a:rPr>
                        <a:t>输出系统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第8章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文件管理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第9章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磁盘存储器管理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第10章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多处理机操作系统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第11章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虚拟化和云计算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保护和安全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" name="前凸带形 15"/>
          <p:cNvSpPr/>
          <p:nvPr/>
        </p:nvSpPr>
        <p:spPr>
          <a:xfrm>
            <a:off x="10006965" y="6222365"/>
            <a:ext cx="1983740" cy="429260"/>
          </a:xfrm>
          <a:prstGeom prst="ribbon">
            <a:avLst>
              <a:gd name="adj1" fmla="val 16667"/>
              <a:gd name="adj2" fmla="val 67555"/>
            </a:avLst>
          </a:prstGeom>
          <a:solidFill>
            <a:srgbClr val="0000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本章学习结束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地址结构</a:t>
            </a:r>
            <a:r>
              <a:rPr lang="en-US" altLang="zh-CN" sz="2800" b="1" dirty="0">
                <a:solidFill>
                  <a:schemeClr val="bg1"/>
                </a:solidFill>
              </a:rPr>
              <a:t>(1)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1" name="Group 23"/>
          <p:cNvGrpSpPr/>
          <p:nvPr/>
        </p:nvGrpSpPr>
        <p:grpSpPr bwMode="auto">
          <a:xfrm>
            <a:off x="1317491" y="1085067"/>
            <a:ext cx="9110163" cy="1207371"/>
            <a:chOff x="912" y="1114"/>
            <a:chExt cx="3984" cy="528"/>
          </a:xfrm>
        </p:grpSpPr>
        <p:sp>
          <p:nvSpPr>
            <p:cNvPr id="32" name="Rectangle 7"/>
            <p:cNvSpPr>
              <a:spLocks noChangeArrowheads="1"/>
            </p:cNvSpPr>
            <p:nvPr/>
          </p:nvSpPr>
          <p:spPr bwMode="auto">
            <a:xfrm>
              <a:off x="2880" y="1392"/>
              <a:ext cx="1920" cy="2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kumimoji="1" lang="zh-CN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位移量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W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（页内地址）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960" y="1392"/>
              <a:ext cx="1920" cy="25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FFC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>
                <a:buClr>
                  <a:schemeClr val="tx2"/>
                </a:buClr>
                <a:buSzPct val="75000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buClr>
                  <a:schemeClr val="tx1"/>
                </a:buClr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buClr>
                  <a:schemeClr val="accent2"/>
                </a:buClr>
                <a:buSzPct val="65000"/>
                <a:buChar char="u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buClr>
                  <a:schemeClr val="tx1"/>
                </a:buClr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Monotype Sorts" pitchFamily="2" charset="2"/>
                <a:buNone/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+mn-ea"/>
                  <a:ea typeface="+mn-ea"/>
                </a:rPr>
                <a:t>页号</a:t>
              </a:r>
              <a:r>
                <a:rPr lang="en-US" altLang="zh-CN" sz="2400" b="1">
                  <a:solidFill>
                    <a:schemeClr val="bg1"/>
                  </a:solidFill>
                  <a:latin typeface="+mn-ea"/>
                  <a:ea typeface="+mn-ea"/>
                </a:rPr>
                <a:t>P</a:t>
              </a:r>
            </a:p>
          </p:txBody>
        </p:sp>
        <p:sp>
          <p:nvSpPr>
            <p:cNvPr id="36" name="Line 8"/>
            <p:cNvSpPr>
              <a:spLocks noChangeShapeType="1"/>
            </p:cNvSpPr>
            <p:nvPr/>
          </p:nvSpPr>
          <p:spPr bwMode="auto">
            <a:xfrm>
              <a:off x="960" y="1392"/>
              <a:ext cx="38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960" y="1642"/>
              <a:ext cx="38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>
              <a:off x="960" y="1392"/>
              <a:ext cx="0" cy="25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2880" y="1392"/>
              <a:ext cx="0" cy="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4800" y="1392"/>
              <a:ext cx="0" cy="25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912" y="1114"/>
              <a:ext cx="288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>
                  <a:latin typeface="+mn-ea"/>
                  <a:ea typeface="+mn-ea"/>
                </a:rPr>
                <a:t>31</a:t>
              </a:r>
            </a:p>
          </p:txBody>
        </p:sp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2650" y="1114"/>
              <a:ext cx="288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 dirty="0">
                  <a:latin typeface="+mn-ea"/>
                  <a:ea typeface="+mn-ea"/>
                </a:rPr>
                <a:t>12</a:t>
              </a:r>
            </a:p>
          </p:txBody>
        </p:sp>
        <p:sp>
          <p:nvSpPr>
            <p:cNvPr id="46" name="Text Box 21"/>
            <p:cNvSpPr txBox="1">
              <a:spLocks noChangeArrowheads="1"/>
            </p:cNvSpPr>
            <p:nvPr/>
          </p:nvSpPr>
          <p:spPr bwMode="auto">
            <a:xfrm>
              <a:off x="2870" y="1123"/>
              <a:ext cx="288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>
                  <a:latin typeface="+mn-ea"/>
                  <a:ea typeface="+mn-ea"/>
                </a:rPr>
                <a:t>11</a:t>
              </a:r>
            </a:p>
          </p:txBody>
        </p:sp>
        <p:sp>
          <p:nvSpPr>
            <p:cNvPr id="47" name="Text Box 22"/>
            <p:cNvSpPr txBox="1">
              <a:spLocks noChangeArrowheads="1"/>
            </p:cNvSpPr>
            <p:nvPr/>
          </p:nvSpPr>
          <p:spPr bwMode="auto">
            <a:xfrm>
              <a:off x="4608" y="1114"/>
              <a:ext cx="288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CN" sz="2400">
                  <a:latin typeface="+mn-ea"/>
                  <a:ea typeface="+mn-ea"/>
                </a:rPr>
                <a:t>0</a:t>
              </a:r>
            </a:p>
          </p:txBody>
        </p:sp>
      </p:grpSp>
      <p:sp>
        <p:nvSpPr>
          <p:cNvPr id="48" name="Rectangle 3"/>
          <p:cNvSpPr txBox="1">
            <a:spLocks noChangeArrowheads="1"/>
          </p:cNvSpPr>
          <p:nvPr/>
        </p:nvSpPr>
        <p:spPr>
          <a:xfrm>
            <a:off x="1699579" y="3189522"/>
            <a:ext cx="8728075" cy="2924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3000"/>
              </a:lnSpc>
              <a:buNone/>
            </a:pPr>
            <a:r>
              <a:rPr lang="zh-CN" altLang="en-US" sz="2400" b="1" dirty="0">
                <a:sym typeface="Wingdings" panose="05000000000000000000" pitchFamily="2" charset="2"/>
              </a:rPr>
              <a:t>页号</a:t>
            </a:r>
            <a:r>
              <a:rPr lang="en-US" altLang="zh-CN" sz="2400" b="1" dirty="0">
                <a:sym typeface="Wingdings" panose="05000000000000000000" pitchFamily="2" charset="2"/>
              </a:rPr>
              <a:t>P</a:t>
            </a:r>
          </a:p>
          <a:p>
            <a:pPr lvl="2">
              <a:lnSpc>
                <a:spcPct val="123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sym typeface="Wingdings" panose="05000000000000000000" pitchFamily="2" charset="2"/>
              </a:rPr>
              <a:t>12-31</a:t>
            </a:r>
            <a:r>
              <a:rPr lang="zh-CN" altLang="en-US" sz="2400" dirty="0">
                <a:sym typeface="Wingdings" panose="05000000000000000000" pitchFamily="2" charset="2"/>
              </a:rPr>
              <a:t>位：</a:t>
            </a:r>
            <a:r>
              <a:rPr lang="en-US" altLang="zh-CN" sz="2400" dirty="0">
                <a:sym typeface="Wingdings" panose="05000000000000000000" pitchFamily="2" charset="2"/>
              </a:rPr>
              <a:t>20</a:t>
            </a:r>
            <a:r>
              <a:rPr lang="zh-CN" altLang="en-US" sz="2400" dirty="0">
                <a:sym typeface="Wingdings" panose="05000000000000000000" pitchFamily="2" charset="2"/>
              </a:rPr>
              <a:t>位</a:t>
            </a:r>
          </a:p>
          <a:p>
            <a:pPr lvl="2">
              <a:lnSpc>
                <a:spcPct val="123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ym typeface="Wingdings" panose="05000000000000000000" pitchFamily="2" charset="2"/>
              </a:rPr>
              <a:t>地址空间最多允许有</a:t>
            </a:r>
            <a:r>
              <a:rPr lang="en-US" altLang="zh-CN" sz="2400" dirty="0">
                <a:sym typeface="Wingdings" panose="05000000000000000000" pitchFamily="2" charset="2"/>
              </a:rPr>
              <a:t>1M</a:t>
            </a:r>
            <a:r>
              <a:rPr lang="zh-CN" altLang="en-US" sz="2400" dirty="0">
                <a:sym typeface="Wingdings" panose="05000000000000000000" pitchFamily="2" charset="2"/>
              </a:rPr>
              <a:t>（</a:t>
            </a:r>
            <a:r>
              <a:rPr lang="en-US" altLang="zh-CN" sz="2400" dirty="0">
                <a:sym typeface="Wingdings" panose="05000000000000000000" pitchFamily="2" charset="2"/>
              </a:rPr>
              <a:t>2</a:t>
            </a:r>
            <a:r>
              <a:rPr lang="en-US" altLang="zh-CN" sz="2400" baseline="30000" dirty="0">
                <a:sym typeface="Wingdings" panose="05000000000000000000" pitchFamily="2" charset="2"/>
              </a:rPr>
              <a:t>20</a:t>
            </a:r>
            <a:r>
              <a:rPr lang="zh-CN" altLang="en-US" sz="2400" dirty="0">
                <a:sym typeface="Wingdings" panose="05000000000000000000" pitchFamily="2" charset="2"/>
              </a:rPr>
              <a:t>）页</a:t>
            </a:r>
          </a:p>
          <a:p>
            <a:pPr marL="457200" lvl="1" indent="0">
              <a:lnSpc>
                <a:spcPct val="123000"/>
              </a:lnSpc>
              <a:buNone/>
            </a:pPr>
            <a:r>
              <a:rPr lang="zh-CN" altLang="en-US" sz="2400" b="1" dirty="0">
                <a:sym typeface="Wingdings" panose="05000000000000000000" pitchFamily="2" charset="2"/>
              </a:rPr>
              <a:t>位移量</a:t>
            </a:r>
            <a:r>
              <a:rPr lang="en-US" altLang="zh-CN" sz="2400" b="1" dirty="0">
                <a:sym typeface="Wingdings" panose="05000000000000000000" pitchFamily="2" charset="2"/>
              </a:rPr>
              <a:t>W</a:t>
            </a:r>
            <a:r>
              <a:rPr lang="zh-CN" altLang="en-US" sz="2400" b="1" dirty="0">
                <a:sym typeface="Wingdings" panose="05000000000000000000" pitchFamily="2" charset="2"/>
              </a:rPr>
              <a:t>（页内地址）</a:t>
            </a:r>
          </a:p>
          <a:p>
            <a:pPr lvl="2">
              <a:lnSpc>
                <a:spcPct val="123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sym typeface="Wingdings" panose="05000000000000000000" pitchFamily="2" charset="2"/>
              </a:rPr>
              <a:t>0-11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12</a:t>
            </a:r>
            <a:r>
              <a:rPr lang="zh-CN" altLang="en-US" sz="2400" dirty="0">
                <a:sym typeface="Wingdings" panose="05000000000000000000" pitchFamily="2" charset="2"/>
              </a:rPr>
              <a:t>位</a:t>
            </a:r>
          </a:p>
          <a:p>
            <a:pPr lvl="2">
              <a:lnSpc>
                <a:spcPct val="123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ym typeface="Wingdings" panose="05000000000000000000" pitchFamily="2" charset="2"/>
              </a:rPr>
              <a:t>每页大小为</a:t>
            </a:r>
            <a:r>
              <a:rPr lang="en-US" altLang="zh-CN" sz="2400" dirty="0">
                <a:sym typeface="Wingdings" panose="05000000000000000000" pitchFamily="2" charset="2"/>
              </a:rPr>
              <a:t>4KB </a:t>
            </a:r>
            <a:r>
              <a:rPr lang="zh-CN" altLang="en-US" sz="2400" dirty="0">
                <a:sym typeface="Wingdings" panose="05000000000000000000" pitchFamily="2" charset="2"/>
              </a:rPr>
              <a:t>（</a:t>
            </a:r>
            <a:r>
              <a:rPr lang="en-US" altLang="zh-CN" sz="2400" dirty="0">
                <a:sym typeface="Wingdings" panose="05000000000000000000" pitchFamily="2" charset="2"/>
              </a:rPr>
              <a:t>2</a:t>
            </a:r>
            <a:r>
              <a:rPr lang="en-US" altLang="zh-CN" sz="2400" baseline="30000" dirty="0">
                <a:sym typeface="Wingdings" panose="05000000000000000000" pitchFamily="2" charset="2"/>
              </a:rPr>
              <a:t>12</a:t>
            </a:r>
            <a:r>
              <a:rPr lang="zh-CN" altLang="en-US" sz="2400" dirty="0">
                <a:sym typeface="Wingdings" panose="05000000000000000000" pitchFamily="2" charset="2"/>
              </a:rPr>
              <a:t>）</a:t>
            </a:r>
          </a:p>
        </p:txBody>
      </p:sp>
      <p:sp>
        <p:nvSpPr>
          <p:cNvPr id="49" name="矩形 48"/>
          <p:cNvSpPr/>
          <p:nvPr/>
        </p:nvSpPr>
        <p:spPr>
          <a:xfrm>
            <a:off x="1317491" y="2549313"/>
            <a:ext cx="10277467" cy="586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分页地址中的结构（</a:t>
            </a:r>
            <a:r>
              <a:rPr lang="en-US" altLang="zh-CN" sz="2400" b="1" dirty="0">
                <a:solidFill>
                  <a:srgbClr val="C00000"/>
                </a:solidFill>
              </a:rPr>
              <a:t>32</a:t>
            </a:r>
            <a:r>
              <a:rPr lang="zh-CN" altLang="en-US" sz="2400" b="1" dirty="0">
                <a:solidFill>
                  <a:srgbClr val="C00000"/>
                </a:solidFill>
              </a:rPr>
              <a:t>位）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7252" y="3178862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7252" y="475567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地址结构</a:t>
            </a:r>
            <a:r>
              <a:rPr lang="en-US" altLang="zh-CN" sz="2800" b="1" dirty="0">
                <a:solidFill>
                  <a:schemeClr val="bg1"/>
                </a:solidFill>
              </a:rPr>
              <a:t>(2)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1274576" y="1347843"/>
            <a:ext cx="8728075" cy="516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3000"/>
              </a:lnSpc>
              <a:buNone/>
            </a:pPr>
            <a:r>
              <a:rPr lang="zh-CN" altLang="en-US" sz="2400" dirty="0">
                <a:sym typeface="Wingdings" panose="05000000000000000000" pitchFamily="2" charset="2"/>
              </a:rPr>
              <a:t>对某特定机器，地址结构是一定的。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2249" y="1337182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2249" y="216702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1265774" y="2177683"/>
            <a:ext cx="10196423" cy="516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3000"/>
              </a:lnSpc>
              <a:buNone/>
            </a:pPr>
            <a:r>
              <a:rPr lang="zh-CN" altLang="en-US" sz="2400" dirty="0">
                <a:sym typeface="Wingdings" panose="05000000000000000000" pitchFamily="2" charset="2"/>
              </a:rPr>
              <a:t>若给定一个逻辑地址空间中的地址为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zh-CN" altLang="en-US" sz="2400" dirty="0">
                <a:sym typeface="Wingdings" panose="05000000000000000000" pitchFamily="2" charset="2"/>
              </a:rPr>
              <a:t>，页面的大小为</a:t>
            </a:r>
            <a:r>
              <a:rPr lang="en-US" altLang="zh-CN" sz="2400" dirty="0">
                <a:sym typeface="Wingdings" panose="05000000000000000000" pitchFamily="2" charset="2"/>
              </a:rPr>
              <a:t>L</a:t>
            </a:r>
            <a:r>
              <a:rPr lang="zh-CN" altLang="en-US" sz="2400" dirty="0">
                <a:sym typeface="Wingdings" panose="05000000000000000000" pitchFamily="2" charset="2"/>
              </a:rPr>
              <a:t>，则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页号</a:t>
            </a:r>
            <a:r>
              <a:rPr lang="en-US" altLang="zh-CN" sz="2400" dirty="0">
                <a:solidFill>
                  <a:srgbClr val="FF0000"/>
                </a:solidFill>
                <a:sym typeface="Wingdings" panose="05000000000000000000" pitchFamily="2" charset="2"/>
              </a:rPr>
              <a:t>P</a:t>
            </a:r>
            <a:r>
              <a:rPr lang="zh-CN" altLang="en-US" sz="2400" dirty="0">
                <a:sym typeface="Wingdings" panose="05000000000000000000" pitchFamily="2" charset="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页内地址</a:t>
            </a:r>
            <a:r>
              <a:rPr lang="en-US" altLang="zh-CN" sz="2400" dirty="0">
                <a:solidFill>
                  <a:srgbClr val="FF0000"/>
                </a:solidFill>
                <a:sym typeface="Wingdings" panose="05000000000000000000" pitchFamily="2" charset="2"/>
              </a:rPr>
              <a:t>d</a:t>
            </a:r>
            <a:r>
              <a:rPr lang="zh-CN" altLang="en-US" sz="2400" dirty="0">
                <a:sym typeface="Wingdings" panose="05000000000000000000" pitchFamily="2" charset="2"/>
              </a:rPr>
              <a:t>可按下式求得</a:t>
            </a:r>
          </a:p>
        </p:txBody>
      </p:sp>
      <p:graphicFrame>
        <p:nvGraphicFramePr>
          <p:cNvPr id="38" name="Object 18"/>
          <p:cNvGraphicFramePr>
            <a:graphicFrameLocks noChangeAspect="1"/>
          </p:cNvGraphicFramePr>
          <p:nvPr/>
        </p:nvGraphicFramePr>
        <p:xfrm>
          <a:off x="1861320" y="3332787"/>
          <a:ext cx="2321742" cy="123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800" imgH="431800" progId="Equation.3">
                  <p:embed/>
                </p:oleObj>
              </mc:Choice>
              <mc:Fallback>
                <p:oleObj name="Equation" r:id="rId3" imgW="812800" imgH="431800" progId="Equation.3">
                  <p:embed/>
                  <p:pic>
                    <p:nvPicPr>
                      <p:cNvPr id="0" name="图片 30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320" y="3332787"/>
                        <a:ext cx="2321742" cy="12326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4623515" y="4103450"/>
            <a:ext cx="6684136" cy="46196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d= [A] MOD L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1736346" y="4958419"/>
            <a:ext cx="9571306" cy="1016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rgbClr val="FFC000"/>
              </a:buClr>
              <a:buSzPct val="75000"/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其中，</a:t>
            </a:r>
            <a:r>
              <a:rPr kumimoji="1" lang="en-US" altLang="zh-CN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INT</a:t>
            </a:r>
            <a:r>
              <a:rPr kumimoji="1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：整除函数，</a:t>
            </a:r>
            <a:r>
              <a:rPr kumimoji="1" lang="en-US" altLang="zh-CN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MOD</a:t>
            </a:r>
            <a:r>
              <a:rPr kumimoji="1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：取余函数</a:t>
            </a:r>
          </a:p>
          <a:p>
            <a:pPr>
              <a:spcBef>
                <a:spcPct val="20000"/>
              </a:spcBef>
              <a:buClr>
                <a:srgbClr val="FFC000"/>
              </a:buClr>
              <a:buSzPct val="75000"/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例如：系统页面大小为</a:t>
            </a:r>
            <a:r>
              <a:rPr kumimoji="1" lang="en-US" altLang="zh-CN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1KB</a:t>
            </a:r>
            <a:r>
              <a:rPr kumimoji="1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，设</a:t>
            </a:r>
            <a:r>
              <a:rPr kumimoji="1" lang="en-US" altLang="zh-CN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A=5168B</a:t>
            </a:r>
            <a:r>
              <a:rPr kumimoji="1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，则</a:t>
            </a:r>
            <a:r>
              <a:rPr kumimoji="1" lang="en-US" altLang="zh-CN" sz="2400" b="1" u="sng" dirty="0">
                <a:latin typeface="Times New Roman" panose="02020603050405020304" pitchFamily="18" charset="0"/>
                <a:sym typeface="Wingdings" panose="05000000000000000000" pitchFamily="2" charset="2"/>
              </a:rPr>
              <a:t>P=5</a:t>
            </a:r>
            <a:r>
              <a:rPr kumimoji="1" lang="zh-CN" altLang="en-US" sz="2400" b="1" u="sng" dirty="0">
                <a:latin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400" b="1" u="sng" dirty="0">
                <a:latin typeface="Times New Roman" panose="02020603050405020304" pitchFamily="18" charset="0"/>
                <a:sym typeface="Wingdings" panose="05000000000000000000" pitchFamily="2" charset="2"/>
              </a:rPr>
              <a:t>d=48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页表</a:t>
            </a:r>
          </a:p>
        </p:txBody>
      </p:sp>
      <p:grpSp>
        <p:nvGrpSpPr>
          <p:cNvPr id="31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69477"/>
            <a:ext cx="10838960" cy="4334858"/>
            <a:chOff x="660400" y="1580300"/>
            <a:chExt cx="10838960" cy="4334858"/>
          </a:xfrm>
        </p:grpSpPr>
        <p:sp>
          <p:nvSpPr>
            <p:cNvPr id="32" name="íṥḻîḑe"/>
            <p:cNvSpPr/>
            <p:nvPr/>
          </p:nvSpPr>
          <p:spPr>
            <a:xfrm>
              <a:off x="682048" y="1580300"/>
              <a:ext cx="3476055" cy="2567583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ïşḻiḍé"/>
            <p:cNvSpPr/>
            <p:nvPr/>
          </p:nvSpPr>
          <p:spPr>
            <a:xfrm>
              <a:off x="660400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zh-CN" altLang="en-US" sz="2400" u="sng" dirty="0">
                  <a:solidFill>
                    <a:schemeClr val="tx1"/>
                  </a:solidFill>
                </a:rPr>
                <a:t>系统为每个进程建立了一张页表。</a:t>
              </a:r>
            </a:p>
          </p:txBody>
        </p:sp>
        <p:sp>
          <p:nvSpPr>
            <p:cNvPr id="36" name="îŝļiḋe"/>
            <p:cNvSpPr/>
            <p:nvPr/>
          </p:nvSpPr>
          <p:spPr>
            <a:xfrm>
              <a:off x="4352677" y="1580300"/>
              <a:ext cx="3476055" cy="2567583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ïšlïḑè"/>
            <p:cNvSpPr/>
            <p:nvPr/>
          </p:nvSpPr>
          <p:spPr>
            <a:xfrm>
              <a:off x="4331029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逻辑地址空间内的所有页，依次在页表中有一表项，记录相应页在内存中对应的物理块号。</a:t>
              </a:r>
            </a:p>
          </p:txBody>
        </p:sp>
        <p:sp>
          <p:nvSpPr>
            <p:cNvPr id="39" name="íŝḻiďé"/>
            <p:cNvSpPr/>
            <p:nvPr/>
          </p:nvSpPr>
          <p:spPr>
            <a:xfrm>
              <a:off x="8023305" y="1580300"/>
              <a:ext cx="3476055" cy="2567583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í$ḷîḋe"/>
            <p:cNvSpPr/>
            <p:nvPr/>
          </p:nvSpPr>
          <p:spPr>
            <a:xfrm>
              <a:off x="8001657" y="4245058"/>
              <a:ext cx="3497703" cy="1120422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23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页表的作用：实现从页号到块号的地址映射。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页表的作用</a:t>
            </a:r>
          </a:p>
        </p:txBody>
      </p:sp>
      <p:graphicFrame>
        <p:nvGraphicFramePr>
          <p:cNvPr id="10" name="Group 229"/>
          <p:cNvGraphicFramePr>
            <a:graphicFrameLocks noGrp="1"/>
          </p:cNvGraphicFramePr>
          <p:nvPr/>
        </p:nvGraphicFramePr>
        <p:xfrm>
          <a:off x="2590800" y="1517721"/>
          <a:ext cx="1447800" cy="4475165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86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用户程序</a:t>
                      </a:r>
                    </a:p>
                  </a:txBody>
                  <a:tcPr marL="92075" marR="92075" marT="46041" marB="46041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86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41" marB="460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86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41" marB="460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90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41" marB="460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86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41" marB="460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86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41" marB="460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86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41" marB="460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918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……</a:t>
                      </a:r>
                    </a:p>
                  </a:txBody>
                  <a:tcPr marL="92075" marR="92075" marT="46041" marB="460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868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41" marB="460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Group 228"/>
          <p:cNvGraphicFramePr>
            <a:graphicFrameLocks noGrp="1"/>
          </p:cNvGraphicFramePr>
          <p:nvPr/>
        </p:nvGraphicFramePr>
        <p:xfrm>
          <a:off x="5105400" y="1060513"/>
          <a:ext cx="1828800" cy="493237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821">
                <a:tc grid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页表</a:t>
                      </a:r>
                    </a:p>
                  </a:txBody>
                  <a:tcPr marL="92075" marR="92075" marT="46031" marB="46031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82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页号</a:t>
                      </a:r>
                    </a:p>
                  </a:txBody>
                  <a:tcPr marL="92075" marR="92075" marT="46031" marB="46031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块号</a:t>
                      </a:r>
                    </a:p>
                  </a:txBody>
                  <a:tcPr marL="92075" marR="92075" marT="46031" marB="46031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82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82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775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82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82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82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9022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21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</a:t>
                      </a: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1" marB="460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23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154472" y="1060513"/>
          <a:ext cx="1750454" cy="5951348"/>
        </p:xfrm>
        <a:graphic>
          <a:graphicData uri="http://schemas.openxmlformats.org/drawingml/2006/table">
            <a:tbl>
              <a:tblPr/>
              <a:tblGrid>
                <a:gridCol w="1196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73">
                <a:tc grid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内存</a:t>
                      </a:r>
                    </a:p>
                  </a:txBody>
                  <a:tcPr marL="92075" marR="92075" marT="46018" marB="460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77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18" marB="46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Line 221"/>
          <p:cNvSpPr>
            <a:spLocks noChangeShapeType="1"/>
          </p:cNvSpPr>
          <p:nvPr/>
        </p:nvSpPr>
        <p:spPr bwMode="auto">
          <a:xfrm>
            <a:off x="6934200" y="2290829"/>
            <a:ext cx="1219200" cy="44609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4" name="Line 222"/>
          <p:cNvSpPr>
            <a:spLocks noChangeShapeType="1"/>
          </p:cNvSpPr>
          <p:nvPr/>
        </p:nvSpPr>
        <p:spPr bwMode="auto">
          <a:xfrm>
            <a:off x="6934200" y="2605156"/>
            <a:ext cx="1177925" cy="43656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5" name="Line 223"/>
          <p:cNvSpPr>
            <a:spLocks noChangeShapeType="1"/>
          </p:cNvSpPr>
          <p:nvPr/>
        </p:nvSpPr>
        <p:spPr bwMode="auto">
          <a:xfrm>
            <a:off x="6934200" y="3281428"/>
            <a:ext cx="1177925" cy="11444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Line 224"/>
          <p:cNvSpPr>
            <a:spLocks noChangeShapeType="1"/>
          </p:cNvSpPr>
          <p:nvPr/>
        </p:nvSpPr>
        <p:spPr bwMode="auto">
          <a:xfrm>
            <a:off x="6934200" y="3802296"/>
            <a:ext cx="1219200" cy="152685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Line 225"/>
          <p:cNvSpPr>
            <a:spLocks noChangeShapeType="1"/>
          </p:cNvSpPr>
          <p:nvPr/>
        </p:nvSpPr>
        <p:spPr bwMode="auto">
          <a:xfrm>
            <a:off x="6934200" y="4184720"/>
            <a:ext cx="1219200" cy="1751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页表的实现</a:t>
            </a:r>
          </a:p>
        </p:txBody>
      </p:sp>
      <p:grpSp>
        <p:nvGrpSpPr>
          <p:cNvPr id="31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1137" y="1221045"/>
            <a:ext cx="11268789" cy="3732260"/>
            <a:chOff x="673100" y="1929384"/>
            <a:chExt cx="11268789" cy="3732260"/>
          </a:xfrm>
        </p:grpSpPr>
        <p:sp>
          <p:nvSpPr>
            <p:cNvPr id="32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6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9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2" name="isľîdê"/>
            <p:cNvSpPr txBox="1"/>
            <p:nvPr/>
          </p:nvSpPr>
          <p:spPr>
            <a:xfrm>
              <a:off x="905989" y="4127645"/>
              <a:ext cx="2082045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FF0000"/>
                </a:buClr>
              </a:pPr>
              <a:r>
                <a:rPr lang="zh-CN" altLang="en-US" sz="2400" dirty="0"/>
                <a:t>页表被保存在主存中</a:t>
              </a:r>
            </a:p>
          </p:txBody>
        </p:sp>
        <p:sp>
          <p:nvSpPr>
            <p:cNvPr id="47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8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9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0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1" name="isľîdê"/>
            <p:cNvSpPr txBox="1"/>
            <p:nvPr/>
          </p:nvSpPr>
          <p:spPr>
            <a:xfrm>
              <a:off x="3247884" y="4151140"/>
              <a:ext cx="2601746" cy="15105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400" dirty="0"/>
                <a:t>页表寄存器</a:t>
              </a:r>
              <a:r>
                <a:rPr lang="en-US" altLang="zh-CN" sz="2400" dirty="0"/>
                <a:t>(PTR)</a:t>
              </a:r>
              <a:r>
                <a:rPr lang="zh-CN" altLang="en-US" sz="2400" dirty="0"/>
                <a:t>指向页表的起始地址和长度</a:t>
              </a:r>
            </a:p>
          </p:txBody>
        </p:sp>
        <p:sp>
          <p:nvSpPr>
            <p:cNvPr id="52" name="isľîdê"/>
            <p:cNvSpPr txBox="1"/>
            <p:nvPr/>
          </p:nvSpPr>
          <p:spPr>
            <a:xfrm>
              <a:off x="6109480" y="4199928"/>
              <a:ext cx="2723579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0000FF"/>
                </a:buClr>
              </a:pPr>
              <a:r>
                <a:rPr lang="zh-CN" altLang="en-US" sz="2400" dirty="0"/>
                <a:t>在这个机制中，每一次的数据</a:t>
              </a:r>
              <a:r>
                <a:rPr lang="en-US" altLang="zh-CN" sz="2400" dirty="0"/>
                <a:t>/</a:t>
              </a:r>
              <a:r>
                <a:rPr lang="zh-CN" altLang="en-US" sz="2400" dirty="0"/>
                <a:t>指令存取需要</a:t>
              </a:r>
              <a:r>
                <a:rPr lang="zh-CN" altLang="en-US" sz="2400" dirty="0">
                  <a:solidFill>
                    <a:srgbClr val="FF0000"/>
                  </a:solidFill>
                </a:rPr>
                <a:t>两次内存访问</a:t>
              </a:r>
              <a:r>
                <a:rPr lang="zh-CN" altLang="en-US" sz="2400" dirty="0"/>
                <a:t>，一次是访问页表，一次是访问数据</a:t>
              </a:r>
              <a:r>
                <a:rPr lang="en-US" altLang="zh-CN" sz="2400" dirty="0"/>
                <a:t>/</a:t>
              </a:r>
              <a:r>
                <a:rPr lang="zh-CN" altLang="en-US" sz="2400" dirty="0"/>
                <a:t>指令</a:t>
              </a:r>
            </a:p>
          </p:txBody>
        </p:sp>
        <p:sp>
          <p:nvSpPr>
            <p:cNvPr id="53" name="isľîdê"/>
            <p:cNvSpPr txBox="1"/>
            <p:nvPr/>
          </p:nvSpPr>
          <p:spPr>
            <a:xfrm>
              <a:off x="9105652" y="4151140"/>
              <a:ext cx="2836237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0000FF"/>
                </a:buClr>
              </a:pPr>
              <a:r>
                <a:rPr lang="zh-CN" altLang="en-US" sz="2400" dirty="0"/>
                <a:t>解决两次访问的问题，是采用小但专用且快速的硬件缓冲，这种缓冲称为转换表缓冲器</a:t>
              </a:r>
              <a:r>
                <a:rPr lang="en-US" altLang="zh-CN" sz="2400" dirty="0"/>
                <a:t>(TLB)</a:t>
              </a:r>
              <a:r>
                <a:rPr lang="zh-CN" altLang="en-US" sz="2400" dirty="0"/>
                <a:t>或联想寄存器。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基本的地址变换机构</a:t>
            </a:r>
          </a:p>
        </p:txBody>
      </p:sp>
      <p:graphicFrame>
        <p:nvGraphicFramePr>
          <p:cNvPr id="31" name="Group 32"/>
          <p:cNvGraphicFramePr>
            <a:graphicFrameLocks noGrp="1"/>
          </p:cNvGraphicFramePr>
          <p:nvPr/>
        </p:nvGraphicFramePr>
        <p:xfrm>
          <a:off x="1223493" y="1191296"/>
          <a:ext cx="3068391" cy="1066800"/>
        </p:xfrm>
        <a:graphic>
          <a:graphicData uri="http://schemas.openxmlformats.org/drawingml/2006/table">
            <a:tbl>
              <a:tblPr/>
              <a:tblGrid>
                <a:gridCol w="1552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 grid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页表寄存器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(PTR)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页表始址</a:t>
                      </a: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页表长度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val 27"/>
          <p:cNvSpPr>
            <a:spLocks noChangeArrowheads="1"/>
          </p:cNvSpPr>
          <p:nvPr/>
        </p:nvSpPr>
        <p:spPr bwMode="auto">
          <a:xfrm>
            <a:off x="2234484" y="2586507"/>
            <a:ext cx="457200" cy="457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round/>
          </a:ln>
          <a:effectLst/>
        </p:spPr>
        <p:txBody>
          <a:bodyPr wrap="none" lIns="92075" tIns="46038" rIns="92075" bIns="46038" anchor="ctr"/>
          <a:lstStyle/>
          <a:p>
            <a:pPr algn="ctr">
              <a:buFont typeface="Monotype Sorts" pitchFamily="2" charset="2"/>
              <a:buNone/>
              <a:defRPr/>
            </a:pPr>
            <a:r>
              <a:rPr lang="en-US" altLang="zh-CN" b="1" dirty="0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34" name="Line 46"/>
          <p:cNvSpPr>
            <a:spLocks noChangeShapeType="1"/>
          </p:cNvSpPr>
          <p:nvPr/>
        </p:nvSpPr>
        <p:spPr bwMode="auto">
          <a:xfrm>
            <a:off x="4749084" y="3155321"/>
            <a:ext cx="8382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36" name="Line 53"/>
          <p:cNvSpPr>
            <a:spLocks noChangeShapeType="1"/>
          </p:cNvSpPr>
          <p:nvPr/>
        </p:nvSpPr>
        <p:spPr bwMode="auto">
          <a:xfrm>
            <a:off x="4749084" y="3155321"/>
            <a:ext cx="0" cy="39687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38" name="Line 55"/>
          <p:cNvSpPr>
            <a:spLocks noChangeShapeType="1"/>
          </p:cNvSpPr>
          <p:nvPr/>
        </p:nvSpPr>
        <p:spPr bwMode="auto">
          <a:xfrm>
            <a:off x="7187484" y="3155321"/>
            <a:ext cx="0" cy="39687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39" name="Line 59"/>
          <p:cNvSpPr>
            <a:spLocks noChangeShapeType="1"/>
          </p:cNvSpPr>
          <p:nvPr/>
        </p:nvSpPr>
        <p:spPr bwMode="auto">
          <a:xfrm>
            <a:off x="5587284" y="3155321"/>
            <a:ext cx="16002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0" name="Line 60"/>
          <p:cNvSpPr>
            <a:spLocks noChangeShapeType="1"/>
          </p:cNvSpPr>
          <p:nvPr/>
        </p:nvSpPr>
        <p:spPr bwMode="auto">
          <a:xfrm>
            <a:off x="4749084" y="3552196"/>
            <a:ext cx="0" cy="52705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" name="Line 68"/>
          <p:cNvSpPr>
            <a:spLocks noChangeShapeType="1"/>
          </p:cNvSpPr>
          <p:nvPr/>
        </p:nvSpPr>
        <p:spPr bwMode="auto">
          <a:xfrm>
            <a:off x="4749084" y="4079246"/>
            <a:ext cx="0" cy="53022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4" name="Line 71"/>
          <p:cNvSpPr>
            <a:spLocks noChangeShapeType="1"/>
          </p:cNvSpPr>
          <p:nvPr/>
        </p:nvSpPr>
        <p:spPr bwMode="auto">
          <a:xfrm>
            <a:off x="4749084" y="4609471"/>
            <a:ext cx="0" cy="53022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5" name="Line 74"/>
          <p:cNvSpPr>
            <a:spLocks noChangeShapeType="1"/>
          </p:cNvSpPr>
          <p:nvPr/>
        </p:nvSpPr>
        <p:spPr bwMode="auto">
          <a:xfrm>
            <a:off x="4749084" y="5139696"/>
            <a:ext cx="0" cy="52705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6" name="Line 77"/>
          <p:cNvSpPr>
            <a:spLocks noChangeShapeType="1"/>
          </p:cNvSpPr>
          <p:nvPr/>
        </p:nvSpPr>
        <p:spPr bwMode="auto">
          <a:xfrm>
            <a:off x="4749084" y="5666746"/>
            <a:ext cx="0" cy="53022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7" name="Rectangle 96"/>
          <p:cNvSpPr>
            <a:spLocks noChangeArrowheads="1"/>
          </p:cNvSpPr>
          <p:nvPr/>
        </p:nvSpPr>
        <p:spPr bwMode="auto">
          <a:xfrm>
            <a:off x="5511084" y="5361946"/>
            <a:ext cx="1600200" cy="53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txBody>
          <a:bodyPr lIns="92075" tIns="46038" rIns="92075" bIns="46038" anchor="ctr"/>
          <a:lstStyle>
            <a:lvl1pPr>
              <a:buClr>
                <a:schemeClr val="tx2"/>
              </a:buClr>
              <a:buSzPct val="75000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buClr>
                <a:schemeClr val="tx1"/>
              </a:buClr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buClr>
                <a:schemeClr val="accent2"/>
              </a:buClr>
              <a:buSzPct val="65000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buClr>
                <a:schemeClr val="tx1"/>
              </a:buClr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  <a:defRPr/>
            </a:pPr>
            <a:endParaRPr lang="zh-CN" altLang="zh-CN" sz="2000" b="1"/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5511084" y="5892171"/>
            <a:ext cx="16002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kumimoji="1" lang="zh-CN" altLang="en-US" sz="2400" b="1" dirty="0">
                <a:latin typeface="+mn-ea"/>
                <a:ea typeface="+mn-ea"/>
              </a:rPr>
              <a:t>页表</a:t>
            </a:r>
          </a:p>
        </p:txBody>
      </p:sp>
      <p:sp>
        <p:nvSpPr>
          <p:cNvPr id="49" name="Rectangle 43"/>
          <p:cNvSpPr>
            <a:spLocks noChangeArrowheads="1"/>
          </p:cNvSpPr>
          <p:nvPr/>
        </p:nvSpPr>
        <p:spPr bwMode="auto">
          <a:xfrm>
            <a:off x="5511084" y="4834896"/>
            <a:ext cx="1600200" cy="527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txBody>
          <a:bodyPr lIns="92075" tIns="46038" rIns="92075" bIns="46038" anchor="ctr"/>
          <a:lstStyle>
            <a:lvl1pPr>
              <a:buClr>
                <a:schemeClr val="tx2"/>
              </a:buClr>
              <a:buSzPct val="75000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buClr>
                <a:schemeClr val="tx1"/>
              </a:buClr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buClr>
                <a:schemeClr val="accent2"/>
              </a:buClr>
              <a:buSzPct val="65000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buClr>
                <a:schemeClr val="tx1"/>
              </a:buClr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  <a:defRPr/>
            </a:pPr>
            <a:r>
              <a:rPr lang="en-US" altLang="zh-CN" b="1" dirty="0">
                <a:latin typeface="+mj-lt"/>
              </a:rPr>
              <a:t>b</a:t>
            </a:r>
          </a:p>
        </p:txBody>
      </p:sp>
      <p:sp>
        <p:nvSpPr>
          <p:cNvPr id="50" name="Rectangle 42"/>
          <p:cNvSpPr>
            <a:spLocks noChangeArrowheads="1"/>
          </p:cNvSpPr>
          <p:nvPr/>
        </p:nvSpPr>
        <p:spPr bwMode="auto">
          <a:xfrm>
            <a:off x="4672884" y="4834896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kumimoji="1" lang="en-US" altLang="zh-CN" sz="2600" b="1">
                <a:latin typeface="+mj-lt"/>
              </a:rPr>
              <a:t>3</a:t>
            </a:r>
          </a:p>
        </p:txBody>
      </p:sp>
      <p:sp>
        <p:nvSpPr>
          <p:cNvPr id="51" name="Rectangle 41"/>
          <p:cNvSpPr>
            <a:spLocks noChangeArrowheads="1"/>
          </p:cNvSpPr>
          <p:nvPr/>
        </p:nvSpPr>
        <p:spPr bwMode="auto">
          <a:xfrm>
            <a:off x="5511084" y="4304671"/>
            <a:ext cx="1600200" cy="53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txBody>
          <a:bodyPr lIns="92075" tIns="46038" rIns="92075" bIns="46038" anchor="ctr"/>
          <a:lstStyle>
            <a:lvl1pPr>
              <a:buClr>
                <a:schemeClr val="tx2"/>
              </a:buClr>
              <a:buSzPct val="75000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buClr>
                <a:schemeClr val="tx1"/>
              </a:buClr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buClr>
                <a:schemeClr val="accent2"/>
              </a:buClr>
              <a:buSzPct val="65000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buClr>
                <a:schemeClr val="tx1"/>
              </a:buClr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  <a:defRPr/>
            </a:pPr>
            <a:endParaRPr lang="zh-CN" altLang="zh-CN" sz="2000" b="1"/>
          </a:p>
        </p:txBody>
      </p:sp>
      <p:sp>
        <p:nvSpPr>
          <p:cNvPr id="52" name="Rectangle 40"/>
          <p:cNvSpPr>
            <a:spLocks noChangeArrowheads="1"/>
          </p:cNvSpPr>
          <p:nvPr/>
        </p:nvSpPr>
        <p:spPr bwMode="auto">
          <a:xfrm>
            <a:off x="4672884" y="4304671"/>
            <a:ext cx="838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kumimoji="1" lang="en-US" altLang="zh-CN" sz="2600" b="1">
                <a:latin typeface="+mj-lt"/>
              </a:rPr>
              <a:t>2</a:t>
            </a: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5511084" y="3774446"/>
            <a:ext cx="1600200" cy="53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txBody>
          <a:bodyPr lIns="92075" tIns="46038" rIns="92075" bIns="46038" anchor="ctr"/>
          <a:lstStyle>
            <a:lvl1pPr>
              <a:buClr>
                <a:schemeClr val="tx2"/>
              </a:buClr>
              <a:buSzPct val="75000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buClr>
                <a:schemeClr val="tx1"/>
              </a:buClr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buClr>
                <a:schemeClr val="accent2"/>
              </a:buClr>
              <a:buSzPct val="65000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buClr>
                <a:schemeClr val="tx1"/>
              </a:buClr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  <a:defRPr/>
            </a:pPr>
            <a:endParaRPr lang="zh-CN" altLang="zh-CN" sz="2000" b="1"/>
          </a:p>
        </p:txBody>
      </p:sp>
      <p:sp>
        <p:nvSpPr>
          <p:cNvPr id="54" name="Rectangle 38"/>
          <p:cNvSpPr>
            <a:spLocks noChangeArrowheads="1"/>
          </p:cNvSpPr>
          <p:nvPr/>
        </p:nvSpPr>
        <p:spPr bwMode="auto">
          <a:xfrm>
            <a:off x="4672884" y="3774446"/>
            <a:ext cx="838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kumimoji="1" lang="en-US" altLang="zh-CN" sz="2600" b="1">
                <a:latin typeface="+mj-lt"/>
              </a:rPr>
              <a:t>1</a:t>
            </a:r>
          </a:p>
        </p:txBody>
      </p:sp>
      <p:sp>
        <p:nvSpPr>
          <p:cNvPr id="55" name="Rectangle 37"/>
          <p:cNvSpPr>
            <a:spLocks noChangeArrowheads="1"/>
          </p:cNvSpPr>
          <p:nvPr/>
        </p:nvSpPr>
        <p:spPr bwMode="auto">
          <a:xfrm>
            <a:off x="5511084" y="3231521"/>
            <a:ext cx="1600200" cy="527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txBody>
          <a:bodyPr lIns="92075" tIns="46038" rIns="92075" bIns="46038" anchor="ctr"/>
          <a:lstStyle>
            <a:lvl1pPr>
              <a:buClr>
                <a:schemeClr val="tx2"/>
              </a:buClr>
              <a:buSzPct val="75000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buClr>
                <a:schemeClr val="tx1"/>
              </a:buClr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buClr>
                <a:schemeClr val="accent2"/>
              </a:buClr>
              <a:buSzPct val="65000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buClr>
                <a:schemeClr val="tx1"/>
              </a:buClr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Font typeface="Monotype Sorts" pitchFamily="2" charset="2"/>
              <a:buNone/>
              <a:defRPr/>
            </a:pPr>
            <a:r>
              <a:rPr lang="en-US" altLang="zh-CN" b="1" dirty="0">
                <a:latin typeface="+mj-lt"/>
              </a:rPr>
              <a:t>1</a:t>
            </a:r>
          </a:p>
        </p:txBody>
      </p:sp>
      <p:sp>
        <p:nvSpPr>
          <p:cNvPr id="56" name="Rectangle 36"/>
          <p:cNvSpPr>
            <a:spLocks noChangeArrowheads="1"/>
          </p:cNvSpPr>
          <p:nvPr/>
        </p:nvSpPr>
        <p:spPr bwMode="auto">
          <a:xfrm>
            <a:off x="4672884" y="3247396"/>
            <a:ext cx="838200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kumimoji="1" lang="en-US" altLang="zh-CN" sz="2600" b="1" dirty="0">
                <a:latin typeface="+mj-lt"/>
              </a:rPr>
              <a:t>0</a:t>
            </a:r>
          </a:p>
        </p:txBody>
      </p:sp>
      <p:sp>
        <p:nvSpPr>
          <p:cNvPr id="57" name="Rectangle 35"/>
          <p:cNvSpPr>
            <a:spLocks noChangeArrowheads="1"/>
          </p:cNvSpPr>
          <p:nvPr/>
        </p:nvSpPr>
        <p:spPr bwMode="auto">
          <a:xfrm>
            <a:off x="5511084" y="2850521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kumimoji="1" lang="zh-CN" altLang="en-US" sz="2000" b="1" dirty="0">
                <a:latin typeface="+mn-ea"/>
                <a:ea typeface="+mn-ea"/>
              </a:rPr>
              <a:t>块号</a:t>
            </a:r>
          </a:p>
        </p:txBody>
      </p:sp>
      <p:sp>
        <p:nvSpPr>
          <p:cNvPr id="58" name="Rectangle 34"/>
          <p:cNvSpPr>
            <a:spLocks noChangeArrowheads="1"/>
          </p:cNvSpPr>
          <p:nvPr/>
        </p:nvSpPr>
        <p:spPr bwMode="auto">
          <a:xfrm>
            <a:off x="4672884" y="2850521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kumimoji="1" lang="zh-CN" altLang="en-US" sz="2000" b="1" dirty="0">
                <a:latin typeface="+mn-ea"/>
                <a:ea typeface="+mn-ea"/>
              </a:rPr>
              <a:t>页号</a:t>
            </a:r>
          </a:p>
        </p:txBody>
      </p:sp>
      <p:sp>
        <p:nvSpPr>
          <p:cNvPr id="59" name="Line 47"/>
          <p:cNvSpPr>
            <a:spLocks noChangeShapeType="1"/>
          </p:cNvSpPr>
          <p:nvPr/>
        </p:nvSpPr>
        <p:spPr bwMode="auto">
          <a:xfrm>
            <a:off x="4672884" y="3247396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0" name="Line 70"/>
          <p:cNvSpPr>
            <a:spLocks noChangeShapeType="1"/>
          </p:cNvSpPr>
          <p:nvPr/>
        </p:nvSpPr>
        <p:spPr bwMode="auto">
          <a:xfrm>
            <a:off x="5511084" y="3774446"/>
            <a:ext cx="1600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1" name="Line 73"/>
          <p:cNvSpPr>
            <a:spLocks noChangeShapeType="1"/>
          </p:cNvSpPr>
          <p:nvPr/>
        </p:nvSpPr>
        <p:spPr bwMode="auto">
          <a:xfrm>
            <a:off x="5511084" y="4304671"/>
            <a:ext cx="1600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2" name="Line 76"/>
          <p:cNvSpPr>
            <a:spLocks noChangeShapeType="1"/>
          </p:cNvSpPr>
          <p:nvPr/>
        </p:nvSpPr>
        <p:spPr bwMode="auto">
          <a:xfrm>
            <a:off x="5511084" y="4834896"/>
            <a:ext cx="1600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3" name="Line 79"/>
          <p:cNvSpPr>
            <a:spLocks noChangeShapeType="1"/>
          </p:cNvSpPr>
          <p:nvPr/>
        </p:nvSpPr>
        <p:spPr bwMode="auto">
          <a:xfrm>
            <a:off x="5511084" y="5361946"/>
            <a:ext cx="1600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4" name="Line 82"/>
          <p:cNvSpPr>
            <a:spLocks noChangeShapeType="1"/>
          </p:cNvSpPr>
          <p:nvPr/>
        </p:nvSpPr>
        <p:spPr bwMode="auto">
          <a:xfrm>
            <a:off x="5511084" y="2850521"/>
            <a:ext cx="0" cy="396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5" name="Line 67"/>
          <p:cNvSpPr>
            <a:spLocks noChangeShapeType="1"/>
          </p:cNvSpPr>
          <p:nvPr/>
        </p:nvSpPr>
        <p:spPr bwMode="auto">
          <a:xfrm>
            <a:off x="5511084" y="3247396"/>
            <a:ext cx="1600200" cy="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5511084" y="3247396"/>
            <a:ext cx="0" cy="2644775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7111284" y="3247396"/>
            <a:ext cx="0" cy="2644775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8" name="Line 97"/>
          <p:cNvSpPr>
            <a:spLocks noChangeShapeType="1"/>
          </p:cNvSpPr>
          <p:nvPr/>
        </p:nvSpPr>
        <p:spPr bwMode="auto">
          <a:xfrm>
            <a:off x="5511084" y="5892171"/>
            <a:ext cx="1600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9" name="Line 94"/>
          <p:cNvSpPr>
            <a:spLocks noChangeShapeType="1"/>
          </p:cNvSpPr>
          <p:nvPr/>
        </p:nvSpPr>
        <p:spPr bwMode="auto">
          <a:xfrm>
            <a:off x="5206284" y="5085721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graphicFrame>
        <p:nvGraphicFramePr>
          <p:cNvPr id="70" name="Group 133"/>
          <p:cNvGraphicFramePr>
            <a:graphicFrameLocks noGrp="1"/>
          </p:cNvGraphicFramePr>
          <p:nvPr/>
        </p:nvGraphicFramePr>
        <p:xfrm>
          <a:off x="7873284" y="5229896"/>
          <a:ext cx="2209800" cy="91567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913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 grid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物理地址</a:t>
                      </a:r>
                    </a:p>
                  </a:txBody>
                  <a:tcPr marL="92075" marR="92075" marT="46038" marB="46038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" name="Group 134"/>
          <p:cNvGraphicFramePr>
            <a:graphicFrameLocks noGrp="1"/>
          </p:cNvGraphicFramePr>
          <p:nvPr/>
        </p:nvGraphicFramePr>
        <p:xfrm>
          <a:off x="7339884" y="1267496"/>
          <a:ext cx="3276599" cy="1066800"/>
        </p:xfrm>
        <a:graphic>
          <a:graphicData uri="http://schemas.openxmlformats.org/drawingml/2006/table">
            <a:tbl>
              <a:tblPr/>
              <a:tblGrid>
                <a:gridCol w="131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 gridSpan="2"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逻辑地址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</a:t>
                      </a:r>
                    </a:p>
                  </a:txBody>
                  <a:tcPr marL="92083" marR="92083" marT="46038" marB="4603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页号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</a:p>
                  </a:txBody>
                  <a:tcPr marL="92083" marR="92083" marT="46038" marB="4603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tx2"/>
                        </a:buClr>
                        <a:buSzPct val="75000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accent2"/>
                        </a:buClr>
                        <a:buSzPct val="65000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页内地址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083" marR="92083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2" name="Group 158"/>
          <p:cNvGrpSpPr/>
          <p:nvPr/>
        </p:nvGrpSpPr>
        <p:grpSpPr bwMode="auto">
          <a:xfrm>
            <a:off x="5434884" y="1038896"/>
            <a:ext cx="1447800" cy="1295400"/>
            <a:chOff x="2544" y="624"/>
            <a:chExt cx="912" cy="816"/>
          </a:xfrm>
        </p:grpSpPr>
        <p:sp>
          <p:nvSpPr>
            <p:cNvPr id="73" name="Oval 146"/>
            <p:cNvSpPr>
              <a:spLocks noChangeArrowheads="1"/>
            </p:cNvSpPr>
            <p:nvPr/>
          </p:nvSpPr>
          <p:spPr bwMode="auto">
            <a:xfrm>
              <a:off x="2880" y="1152"/>
              <a:ext cx="288" cy="28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>
                <a:buFont typeface="Monotype Sorts" pitchFamily="2" charset="2"/>
                <a:buNone/>
                <a:defRPr/>
              </a:pPr>
              <a:r>
                <a:rPr lang="en-US" altLang="zh-CN" dirty="0">
                  <a:latin typeface="Arial" panose="020B0604020202020204" pitchFamily="34" charset="0"/>
                </a:rPr>
                <a:t>&gt;</a:t>
              </a:r>
            </a:p>
          </p:txBody>
        </p:sp>
        <p:sp>
          <p:nvSpPr>
            <p:cNvPr id="74" name="Text Box 147"/>
            <p:cNvSpPr txBox="1">
              <a:spLocks noChangeArrowheads="1"/>
            </p:cNvSpPr>
            <p:nvPr/>
          </p:nvSpPr>
          <p:spPr bwMode="auto">
            <a:xfrm>
              <a:off x="2544" y="624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zh-CN" altLang="en-US" sz="2400" dirty="0">
                  <a:latin typeface="+mn-ea"/>
                  <a:ea typeface="+mn-ea"/>
                </a:rPr>
                <a:t>越界中断</a:t>
              </a:r>
            </a:p>
          </p:txBody>
        </p:sp>
        <p:sp>
          <p:nvSpPr>
            <p:cNvPr id="75" name="Line 148"/>
            <p:cNvSpPr>
              <a:spLocks noChangeShapeType="1"/>
            </p:cNvSpPr>
            <p:nvPr/>
          </p:nvSpPr>
          <p:spPr bwMode="auto">
            <a:xfrm flipV="1">
              <a:off x="3024" y="86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</p:grpSp>
      <p:sp>
        <p:nvSpPr>
          <p:cNvPr id="76" name="Oval 149"/>
          <p:cNvSpPr>
            <a:spLocks noChangeArrowheads="1"/>
          </p:cNvSpPr>
          <p:nvPr/>
        </p:nvSpPr>
        <p:spPr bwMode="auto">
          <a:xfrm>
            <a:off x="6120684" y="2700269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7" name="Line 150"/>
          <p:cNvSpPr>
            <a:spLocks noChangeShapeType="1"/>
          </p:cNvSpPr>
          <p:nvPr/>
        </p:nvSpPr>
        <p:spPr bwMode="auto">
          <a:xfrm flipV="1">
            <a:off x="6196884" y="2334295"/>
            <a:ext cx="0" cy="4443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8" name="Line 151"/>
          <p:cNvSpPr>
            <a:spLocks noChangeShapeType="1"/>
          </p:cNvSpPr>
          <p:nvPr/>
        </p:nvSpPr>
        <p:spPr bwMode="auto">
          <a:xfrm>
            <a:off x="8178084" y="3248696"/>
            <a:ext cx="0" cy="2286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9" name="Line 153"/>
          <p:cNvSpPr>
            <a:spLocks noChangeShapeType="1"/>
          </p:cNvSpPr>
          <p:nvPr/>
        </p:nvSpPr>
        <p:spPr bwMode="auto">
          <a:xfrm>
            <a:off x="9397284" y="2334296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0" name="Line 154"/>
          <p:cNvSpPr>
            <a:spLocks noChangeShapeType="1"/>
          </p:cNvSpPr>
          <p:nvPr/>
        </p:nvSpPr>
        <p:spPr bwMode="auto">
          <a:xfrm>
            <a:off x="7111284" y="5458496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1" name="Line 155"/>
          <p:cNvSpPr>
            <a:spLocks noChangeShapeType="1"/>
          </p:cNvSpPr>
          <p:nvPr/>
        </p:nvSpPr>
        <p:spPr bwMode="auto">
          <a:xfrm>
            <a:off x="8101884" y="2334296"/>
            <a:ext cx="0" cy="4443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2" name="Line 156"/>
          <p:cNvSpPr>
            <a:spLocks noChangeShapeType="1"/>
          </p:cNvSpPr>
          <p:nvPr/>
        </p:nvSpPr>
        <p:spPr bwMode="auto">
          <a:xfrm flipH="1">
            <a:off x="2691684" y="2779102"/>
            <a:ext cx="5410200" cy="344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3" name="Line 157"/>
          <p:cNvSpPr>
            <a:spLocks noChangeShapeType="1"/>
          </p:cNvSpPr>
          <p:nvPr/>
        </p:nvSpPr>
        <p:spPr bwMode="auto">
          <a:xfrm>
            <a:off x="2463084" y="2258096"/>
            <a:ext cx="0" cy="2919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4" name="Line 159"/>
          <p:cNvSpPr>
            <a:spLocks noChangeShapeType="1"/>
          </p:cNvSpPr>
          <p:nvPr/>
        </p:nvSpPr>
        <p:spPr bwMode="auto">
          <a:xfrm>
            <a:off x="2463084" y="3172496"/>
            <a:ext cx="0" cy="2286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5" name="Line 160"/>
          <p:cNvSpPr>
            <a:spLocks noChangeShapeType="1"/>
          </p:cNvSpPr>
          <p:nvPr/>
        </p:nvSpPr>
        <p:spPr bwMode="auto">
          <a:xfrm>
            <a:off x="2463084" y="5420396"/>
            <a:ext cx="251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6" name="Line 94"/>
          <p:cNvSpPr>
            <a:spLocks noChangeShapeType="1"/>
          </p:cNvSpPr>
          <p:nvPr/>
        </p:nvSpPr>
        <p:spPr bwMode="auto">
          <a:xfrm flipV="1">
            <a:off x="4291884" y="2081566"/>
            <a:ext cx="1676400" cy="2413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74baa65-1bcf-453b-aed6-4412331b316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ad76dca-cc25-455f-9453-9eb139a2ef4e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b6ae4b8-f33d-4b89-9471-a44ce5ba16b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heme/theme1.xml><?xml version="1.0" encoding="utf-8"?>
<a:theme xmlns:a="http://schemas.openxmlformats.org/drawingml/2006/main" name="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1951</TotalTime>
  <Words>2366</Words>
  <Application>Microsoft Office PowerPoint</Application>
  <PresentationFormat>宽屏</PresentationFormat>
  <Paragraphs>470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Monotype Sorts</vt:lpstr>
      <vt:lpstr>黑体</vt:lpstr>
      <vt:lpstr>微软雅黑 (正文)</vt:lpstr>
      <vt:lpstr>Arial</vt:lpstr>
      <vt:lpstr>Calibri</vt:lpstr>
      <vt:lpstr>Symbol</vt:lpstr>
      <vt:lpstr>Times New Roman</vt:lpstr>
      <vt:lpstr>Wingdings</vt:lpstr>
      <vt:lpstr>主题5</vt:lpstr>
      <vt:lpstr>think-cell Slide</vt:lpstr>
      <vt:lpstr>Equation</vt:lpstr>
      <vt:lpstr>第5章 存储器管理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玮 玮 李</cp:lastModifiedBy>
  <cp:revision>177</cp:revision>
  <cp:lastPrinted>2019-04-18T16:00:00Z</cp:lastPrinted>
  <dcterms:created xsi:type="dcterms:W3CDTF">2019-04-18T16:00:00Z</dcterms:created>
  <dcterms:modified xsi:type="dcterms:W3CDTF">2025-04-14T09:27:14Z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9C2B60289A0F4F5F8359767AB78A9D1D</vt:lpwstr>
  </property>
  <property fmtid="{D5CDD505-2E9C-101B-9397-08002B2CF9AE}" pid="4" name="KSOProductBuildVer">
    <vt:lpwstr>2052-11.1.0.10356</vt:lpwstr>
  </property>
</Properties>
</file>